
<file path=[Content_Types].xml><?xml version="1.0" encoding="utf-8"?>
<Types xmlns="http://schemas.openxmlformats.org/package/2006/content-types">
  <Default Extension="bin" ContentType="application/vnd.openxmlformats-officedocument.oleObject"/>
  <Default Extension="emf" ContentType="image/x-emf"/>
  <Default Extension="gif" ContentType="image/gif"/>
  <Default Extension="jpeg" ContentType="image/jpeg"/>
  <Default Extension="jpg" ContentType="image/jpeg"/>
  <Default Extension="mp3" ContentType="audio/m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tags/tag1.xml" ContentType="application/vnd.openxmlformats-officedocument.presentationml.tags+xml"/>
  <Override PartName="/ppt/tags/tag2.xml" ContentType="application/vnd.openxmlformats-officedocument.presentationml.tags+xml"/>
  <Override PartName="/ppt/tags/tag3.xml" ContentType="application/vnd.openxmlformats-officedocument.presentationml.tags+xml"/>
  <Override PartName="/ppt/notesSlides/notesSlide2.xml" ContentType="application/vnd.openxmlformats-officedocument.presentationml.notesSlide+xml"/>
  <Override PartName="/ppt/notesSlides/notesSlide3.xml" ContentType="application/vnd.openxmlformats-officedocument.presentationml.notesSlide+xml"/>
  <Override PartName="/ppt/tags/tag4.xml" ContentType="application/vnd.openxmlformats-officedocument.presentationml.tags+xml"/>
  <Override PartName="/ppt/notesSlides/notesSlide4.xml" ContentType="application/vnd.openxmlformats-officedocument.presentationml.notesSlide+xml"/>
  <Override PartName="/ppt/tags/tag5.xml" ContentType="application/vnd.openxmlformats-officedocument.presentationml.tags+xml"/>
  <Override PartName="/ppt/notesSlides/notesSlide5.xml" ContentType="application/vnd.openxmlformats-officedocument.presentationml.notesSlide+xml"/>
  <Override PartName="/ppt/tags/tag6.xml" ContentType="application/vnd.openxmlformats-officedocument.presentationml.tags+xml"/>
  <Override PartName="/ppt/notesSlides/notesSlide6.xml" ContentType="application/vnd.openxmlformats-officedocument.presentationml.notesSlide+xml"/>
  <Override PartName="/ppt/tags/tag7.xml" ContentType="application/vnd.openxmlformats-officedocument.presentationml.tags+xml"/>
  <Override PartName="/ppt/notesSlides/notesSlide7.xml" ContentType="application/vnd.openxmlformats-officedocument.presentationml.notesSlide+xml"/>
  <Override PartName="/ppt/notesSlides/notesSlide8.xml" ContentType="application/vnd.openxmlformats-officedocument.presentationml.notesSlide+xml"/>
  <Override PartName="/ppt/tags/tag8.xml" ContentType="application/vnd.openxmlformats-officedocument.presentationml.tags+xml"/>
  <Override PartName="/ppt/notesSlides/notesSlide9.xml" ContentType="application/vnd.openxmlformats-officedocument.presentationml.notesSlide+xml"/>
  <Override PartName="/ppt/tags/tag9.xml" ContentType="application/vnd.openxmlformats-officedocument.presentationml.tags+xml"/>
  <Override PartName="/ppt/notesSlides/notesSlide10.xml" ContentType="application/vnd.openxmlformats-officedocument.presentationml.notesSlide+xml"/>
  <Override PartName="/ppt/tags/tag10.xml" ContentType="application/vnd.openxmlformats-officedocument.presentationml.tags+xml"/>
  <Override PartName="/ppt/notesSlides/notesSlide11.xml" ContentType="application/vnd.openxmlformats-officedocument.presentationml.notesSlide+xml"/>
  <Override PartName="/ppt/tags/tag11.xml" ContentType="application/vnd.openxmlformats-officedocument.presentationml.tags+xml"/>
  <Override PartName="/ppt/notesSlides/notesSlide12.xml" ContentType="application/vnd.openxmlformats-officedocument.presentationml.notesSlide+xml"/>
  <Override PartName="/ppt/tags/tag12.xml" ContentType="application/vnd.openxmlformats-officedocument.presentationml.tags+xml"/>
  <Override PartName="/ppt/notesSlides/notesSlide13.xml" ContentType="application/vnd.openxmlformats-officedocument.presentationml.notesSlide+xml"/>
  <Override PartName="/ppt/tags/tag13.xml" ContentType="application/vnd.openxmlformats-officedocument.presentationml.tags+xml"/>
  <Override PartName="/ppt/notesSlides/notesSlide14.xml" ContentType="application/vnd.openxmlformats-officedocument.presentationml.notesSlide+xml"/>
  <Override PartName="/ppt/tags/tag14.xml" ContentType="application/vnd.openxmlformats-officedocument.presentationml.tags+xml"/>
  <Override PartName="/ppt/notesSlides/notesSlide15.xml" ContentType="application/vnd.openxmlformats-officedocument.presentationml.notesSlide+xml"/>
  <Override PartName="/ppt/tags/tag15.xml" ContentType="application/vnd.openxmlformats-officedocument.presentationml.tags+xml"/>
  <Override PartName="/ppt/notesSlides/notesSlide16.xml" ContentType="application/vnd.openxmlformats-officedocument.presentationml.notesSlide+xml"/>
  <Override PartName="/ppt/tags/tag16.xml" ContentType="application/vnd.openxmlformats-officedocument.presentationml.tags+xml"/>
  <Override PartName="/ppt/notesSlides/notesSlide17.xml" ContentType="application/vnd.openxmlformats-officedocument.presentationml.notesSlide+xml"/>
  <Override PartName="/ppt/tags/tag17.xml" ContentType="application/vnd.openxmlformats-officedocument.presentationml.tags+xml"/>
  <Override PartName="/ppt/notesSlides/notesSlide18.xml" ContentType="application/vnd.openxmlformats-officedocument.presentationml.notesSlide+xml"/>
  <Override PartName="/ppt/tags/tag18.xml" ContentType="application/vnd.openxmlformats-officedocument.presentationml.tags+xml"/>
  <Override PartName="/ppt/notesSlides/notesSlide19.xml" ContentType="application/vnd.openxmlformats-officedocument.presentationml.notesSlide+xml"/>
  <Override PartName="/ppt/tags/tag19.xml" ContentType="application/vnd.openxmlformats-officedocument.presentationml.tags+xml"/>
  <Override PartName="/ppt/notesSlides/notesSlide20.xml" ContentType="application/vnd.openxmlformats-officedocument.presentationml.notesSlide+xml"/>
  <Override PartName="/ppt/tags/tag20.xml" ContentType="application/vnd.openxmlformats-officedocument.presentationml.tags+xml"/>
  <Override PartName="/ppt/notesSlides/notesSlide21.xml" ContentType="application/vnd.openxmlformats-officedocument.presentationml.notesSlide+xml"/>
  <Override PartName="/ppt/tags/tag21.xml" ContentType="application/vnd.openxmlformats-officedocument.presentationml.tags+xml"/>
  <Override PartName="/ppt/notesSlides/notesSlide22.xml" ContentType="application/vnd.openxmlformats-officedocument.presentationml.notesSlide+xml"/>
  <Override PartName="/ppt/tags/tag22.xml" ContentType="application/vnd.openxmlformats-officedocument.presentationml.tags+xml"/>
  <Override PartName="/ppt/notesSlides/notesSlide23.xml" ContentType="application/vnd.openxmlformats-officedocument.presentationml.notesSlide+xml"/>
  <Override PartName="/ppt/tags/tag23.xml" ContentType="application/vnd.openxmlformats-officedocument.presentationml.tags+xml"/>
  <Override PartName="/ppt/notesSlides/notesSlide24.xml" ContentType="application/vnd.openxmlformats-officedocument.presentationml.notesSlide+xml"/>
  <Override PartName="/ppt/tags/tag24.xml" ContentType="application/vnd.openxmlformats-officedocument.presentationml.tags+xml"/>
  <Override PartName="/ppt/notesSlides/notesSlide25.xml" ContentType="application/vnd.openxmlformats-officedocument.presentationml.notesSlide+xml"/>
  <Override PartName="/ppt/tags/tag25.xml" ContentType="application/vnd.openxmlformats-officedocument.presentationml.tags+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tags/tag26.xml" ContentType="application/vnd.openxmlformats-officedocument.presentationml.tags+xml"/>
  <Override PartName="/ppt/notesSlides/notesSlide28.xml" ContentType="application/vnd.openxmlformats-officedocument.presentationml.notesSlide+xml"/>
  <Override PartName="/ppt/tags/tag27.xml" ContentType="application/vnd.openxmlformats-officedocument.presentationml.tags+xml"/>
  <Override PartName="/ppt/notesSlides/notesSlide29.xml" ContentType="application/vnd.openxmlformats-officedocument.presentationml.notesSlide+xml"/>
  <Override PartName="/ppt/tags/tag28.xml" ContentType="application/vnd.openxmlformats-officedocument.presentationml.tags+xml"/>
  <Override PartName="/ppt/notesSlides/notesSlide30.xml" ContentType="application/vnd.openxmlformats-officedocument.presentationml.notesSlide+xml"/>
  <Override PartName="/ppt/tags/tag29.xml" ContentType="application/vnd.openxmlformats-officedocument.presentationml.tags+xml"/>
  <Override PartName="/ppt/notesSlides/notesSlide31.xml" ContentType="application/vnd.openxmlformats-officedocument.presentationml.notesSlide+xml"/>
  <Override PartName="/ppt/tags/tag30.xml" ContentType="application/vnd.openxmlformats-officedocument.presentationml.tags+xml"/>
  <Override PartName="/ppt/notesSlides/notesSlide32.xml" ContentType="application/vnd.openxmlformats-officedocument.presentationml.notesSlide+xml"/>
  <Override PartName="/ppt/notesSlides/notesSlide3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5"/>
  </p:notesMasterIdLst>
  <p:sldIdLst>
    <p:sldId id="256" r:id="rId2"/>
    <p:sldId id="259" r:id="rId3"/>
    <p:sldId id="419" r:id="rId4"/>
    <p:sldId id="418" r:id="rId5"/>
    <p:sldId id="420" r:id="rId6"/>
    <p:sldId id="435" r:id="rId7"/>
    <p:sldId id="407" r:id="rId8"/>
    <p:sldId id="423" r:id="rId9"/>
    <p:sldId id="359" r:id="rId10"/>
    <p:sldId id="436" r:id="rId11"/>
    <p:sldId id="437" r:id="rId12"/>
    <p:sldId id="438" r:id="rId13"/>
    <p:sldId id="439" r:id="rId14"/>
    <p:sldId id="440" r:id="rId15"/>
    <p:sldId id="444" r:id="rId16"/>
    <p:sldId id="441" r:id="rId17"/>
    <p:sldId id="442" r:id="rId18"/>
    <p:sldId id="299" r:id="rId19"/>
    <p:sldId id="445" r:id="rId20"/>
    <p:sldId id="443" r:id="rId21"/>
    <p:sldId id="446" r:id="rId22"/>
    <p:sldId id="447" r:id="rId23"/>
    <p:sldId id="448" r:id="rId24"/>
    <p:sldId id="364" r:id="rId25"/>
    <p:sldId id="449" r:id="rId26"/>
    <p:sldId id="450" r:id="rId27"/>
    <p:sldId id="428" r:id="rId28"/>
    <p:sldId id="332" r:id="rId29"/>
    <p:sldId id="451" r:id="rId30"/>
    <p:sldId id="430" r:id="rId31"/>
    <p:sldId id="431" r:id="rId32"/>
    <p:sldId id="432" r:id="rId33"/>
    <p:sldId id="328" r:id="rId34"/>
  </p:sldIdLst>
  <p:sldSz cx="9144000" cy="5143500" type="screen16x9"/>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572">
          <p15:clr>
            <a:srgbClr val="A4A3A4"/>
          </p15:clr>
        </p15:guide>
        <p15:guide id="2" pos="2879">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useTimings="0">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75D81"/>
    <a:srgbClr val="183052"/>
    <a:srgbClr val="E9ECFB"/>
    <a:srgbClr val="E1E6F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43" autoAdjust="0"/>
    <p:restoredTop sz="78546" autoAdjust="0"/>
  </p:normalViewPr>
  <p:slideViewPr>
    <p:cSldViewPr snapToGrid="0">
      <p:cViewPr varScale="1">
        <p:scale>
          <a:sx n="109" d="100"/>
          <a:sy n="109" d="100"/>
        </p:scale>
        <p:origin x="450" y="54"/>
      </p:cViewPr>
      <p:guideLst>
        <p:guide orient="horz" pos="1572"/>
        <p:guide pos="2879"/>
      </p:guideLst>
    </p:cSldViewPr>
  </p:slideViewPr>
  <p:outlineViewPr>
    <p:cViewPr>
      <p:scale>
        <a:sx n="33" d="100"/>
        <a:sy n="33" d="100"/>
      </p:scale>
      <p:origin x="0" y="0"/>
    </p:cViewPr>
  </p:outlineViewPr>
  <p:notesTextViewPr>
    <p:cViewPr>
      <p:scale>
        <a:sx n="1" d="1"/>
        <a:sy n="1" d="1"/>
      </p:scale>
      <p:origin x="0" y="0"/>
    </p:cViewPr>
  </p:notesTextViewPr>
  <p:sorterViewPr>
    <p:cViewPr>
      <p:scale>
        <a:sx n="50" d="100"/>
        <a:sy n="50" d="100"/>
      </p:scale>
      <p:origin x="0" y="0"/>
    </p:cViewPr>
  </p:sorter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tableStyles" Target="tableStyle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theme" Target="theme/theme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presProps" Target="presProp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CA8133-3F33-4670-9F5F-1EDDAE60BB83}" type="datetimeFigureOut">
              <a:rPr lang="zh-CN" altLang="en-US" smtClean="0"/>
              <a:t>2021/1/5</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2F775A4-DBCA-43D6-BDA5-B5DAC751E2D2}" type="slidenum">
              <a:rPr lang="zh-CN" altLang="en-US" smtClean="0"/>
              <a:t>‹#›</a:t>
            </a:fld>
            <a:endParaRPr lang="zh-CN" altLang="en-US"/>
          </a:p>
        </p:txBody>
      </p:sp>
    </p:spTree>
  </p:cSld>
  <p:clrMap bg1="lt1" tx1="dk1" bg2="lt2" tx2="dk2" accent1="accent1" accent2="accent2" accent3="accent3" accent4="accent4" accent5="accent5" accent6="accent6" hlink="hlink" folHlink="folHlink"/>
  <p:notesStyle>
    <a:lvl1pPr marL="0" algn="l" defTabSz="685800" rtl="0" eaLnBrk="1" latinLnBrk="0" hangingPunct="1">
      <a:defRPr sz="900" kern="1200">
        <a:solidFill>
          <a:schemeClr val="tx1"/>
        </a:solidFill>
        <a:latin typeface="+mn-lt"/>
        <a:ea typeface="+mn-ea"/>
        <a:cs typeface="+mn-cs"/>
      </a:defRPr>
    </a:lvl1pPr>
    <a:lvl2pPr marL="342900" algn="l" defTabSz="685800" rtl="0" eaLnBrk="1" latinLnBrk="0" hangingPunct="1">
      <a:defRPr sz="900" kern="1200">
        <a:solidFill>
          <a:schemeClr val="tx1"/>
        </a:solidFill>
        <a:latin typeface="+mn-lt"/>
        <a:ea typeface="+mn-ea"/>
        <a:cs typeface="+mn-cs"/>
      </a:defRPr>
    </a:lvl2pPr>
    <a:lvl3pPr marL="685800" algn="l" defTabSz="685800" rtl="0" eaLnBrk="1" latinLnBrk="0" hangingPunct="1">
      <a:defRPr sz="900" kern="1200">
        <a:solidFill>
          <a:schemeClr val="tx1"/>
        </a:solidFill>
        <a:latin typeface="+mn-lt"/>
        <a:ea typeface="+mn-ea"/>
        <a:cs typeface="+mn-cs"/>
      </a:defRPr>
    </a:lvl3pPr>
    <a:lvl4pPr marL="1028700" algn="l" defTabSz="685800" rtl="0" eaLnBrk="1" latinLnBrk="0" hangingPunct="1">
      <a:defRPr sz="900" kern="1200">
        <a:solidFill>
          <a:schemeClr val="tx1"/>
        </a:solidFill>
        <a:latin typeface="+mn-lt"/>
        <a:ea typeface="+mn-ea"/>
        <a:cs typeface="+mn-cs"/>
      </a:defRPr>
    </a:lvl4pPr>
    <a:lvl5pPr marL="1371600" algn="l" defTabSz="685800" rtl="0" eaLnBrk="1" latinLnBrk="0" hangingPunct="1">
      <a:defRPr sz="900" kern="1200">
        <a:solidFill>
          <a:schemeClr val="tx1"/>
        </a:solidFill>
        <a:latin typeface="+mn-lt"/>
        <a:ea typeface="+mn-ea"/>
        <a:cs typeface="+mn-cs"/>
      </a:defRPr>
    </a:lvl5pPr>
    <a:lvl6pPr marL="1714500" algn="l" defTabSz="685800" rtl="0" eaLnBrk="1" latinLnBrk="0" hangingPunct="1">
      <a:defRPr sz="900" kern="1200">
        <a:solidFill>
          <a:schemeClr val="tx1"/>
        </a:solidFill>
        <a:latin typeface="+mn-lt"/>
        <a:ea typeface="+mn-ea"/>
        <a:cs typeface="+mn-cs"/>
      </a:defRPr>
    </a:lvl6pPr>
    <a:lvl7pPr marL="2057400" algn="l" defTabSz="685800" rtl="0" eaLnBrk="1" latinLnBrk="0" hangingPunct="1">
      <a:defRPr sz="900" kern="1200">
        <a:solidFill>
          <a:schemeClr val="tx1"/>
        </a:solidFill>
        <a:latin typeface="+mn-lt"/>
        <a:ea typeface="+mn-ea"/>
        <a:cs typeface="+mn-cs"/>
      </a:defRPr>
    </a:lvl7pPr>
    <a:lvl8pPr marL="2400300" algn="l" defTabSz="685800" rtl="0" eaLnBrk="1" latinLnBrk="0" hangingPunct="1">
      <a:defRPr sz="900" kern="1200">
        <a:solidFill>
          <a:schemeClr val="tx1"/>
        </a:solidFill>
        <a:latin typeface="+mn-lt"/>
        <a:ea typeface="+mn-ea"/>
        <a:cs typeface="+mn-cs"/>
      </a:defRPr>
    </a:lvl8pPr>
    <a:lvl9pPr marL="2743200" algn="l" defTabSz="685800" rtl="0" eaLnBrk="1" latinLnBrk="0" hangingPunct="1">
      <a:defRPr sz="9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各位老师：下午好，我是李冰川，下面由我来做博士复试报告。</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a:t>
            </a:fld>
            <a:endParaRPr lang="zh-CN" alt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对初始的点云进行降噪、平滑、降采样，然后配准成一片点云。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10</a:t>
            </a:fld>
            <a:endParaRPr lang="zh-CN" altLang="en-US"/>
          </a:p>
        </p:txBody>
      </p:sp>
    </p:spTree>
    <p:extLst>
      <p:ext uri="{BB962C8B-B14F-4D97-AF65-F5344CB8AC3E}">
        <p14:creationId xmlns:p14="http://schemas.microsoft.com/office/powerpoint/2010/main" val="397616798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点云三角化，使用泊松重建的话，需要先计算点云法向。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11</a:t>
            </a:fld>
            <a:endParaRPr lang="zh-CN" altLang="en-US"/>
          </a:p>
        </p:txBody>
      </p:sp>
    </p:spTree>
    <p:extLst>
      <p:ext uri="{BB962C8B-B14F-4D97-AF65-F5344CB8AC3E}">
        <p14:creationId xmlns:p14="http://schemas.microsoft.com/office/powerpoint/2010/main" val="214378801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将多张照片融合成一张纹理贴图，需要构建一个映射函数计算三角面对应多个视角像素点权重。</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12</a:t>
            </a:fld>
            <a:endParaRPr lang="zh-CN" altLang="en-US"/>
          </a:p>
        </p:txBody>
      </p:sp>
    </p:spTree>
    <p:extLst>
      <p:ext uri="{BB962C8B-B14F-4D97-AF65-F5344CB8AC3E}">
        <p14:creationId xmlns:p14="http://schemas.microsoft.com/office/powerpoint/2010/main" val="246362386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使用自己提出的算法实验的结果，效果良好。</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13</a:t>
            </a:fld>
            <a:endParaRPr lang="zh-CN" altLang="en-US"/>
          </a:p>
        </p:txBody>
      </p:sp>
    </p:spTree>
    <p:extLst>
      <p:ext uri="{BB962C8B-B14F-4D97-AF65-F5344CB8AC3E}">
        <p14:creationId xmlns:p14="http://schemas.microsoft.com/office/powerpoint/2010/main" val="427111877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手机端的显示，需要降低网格的规模。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14</a:t>
            </a:fld>
            <a:endParaRPr lang="zh-CN" altLang="en-US"/>
          </a:p>
        </p:txBody>
      </p:sp>
    </p:spTree>
    <p:extLst>
      <p:ext uri="{BB962C8B-B14F-4D97-AF65-F5344CB8AC3E}">
        <p14:creationId xmlns:p14="http://schemas.microsoft.com/office/powerpoint/2010/main" val="57012543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一些模型编辑功能，例如模拟注射玻尿酸，肉毒素之类的。这部分主要另一个同学做的，我只负责计算体积、面积之类的小功能。</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15</a:t>
            </a:fld>
            <a:endParaRPr lang="zh-CN" altLang="en-US"/>
          </a:p>
        </p:txBody>
      </p:sp>
    </p:spTree>
    <p:extLst>
      <p:ext uri="{BB962C8B-B14F-4D97-AF65-F5344CB8AC3E}">
        <p14:creationId xmlns:p14="http://schemas.microsoft.com/office/powerpoint/2010/main" val="153929175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简单的测量功能，用于美学分析设计。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16</a:t>
            </a:fld>
            <a:endParaRPr lang="zh-CN" altLang="en-US"/>
          </a:p>
        </p:txBody>
      </p:sp>
    </p:spTree>
    <p:extLst>
      <p:ext uri="{BB962C8B-B14F-4D97-AF65-F5344CB8AC3E}">
        <p14:creationId xmlns:p14="http://schemas.microsoft.com/office/powerpoint/2010/main" val="40695437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编辑前后对比。</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17</a:t>
            </a:fld>
            <a:endParaRPr lang="zh-CN" altLang="en-US"/>
          </a:p>
        </p:txBody>
      </p:sp>
    </p:spTree>
    <p:extLst>
      <p:ext uri="{BB962C8B-B14F-4D97-AF65-F5344CB8AC3E}">
        <p14:creationId xmlns:p14="http://schemas.microsoft.com/office/powerpoint/2010/main" val="80124942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使用多个视角的</a:t>
            </a:r>
            <a:r>
              <a:rPr lang="en-US" altLang="zh-CN" dirty="0"/>
              <a:t>RGB</a:t>
            </a:r>
            <a:r>
              <a:rPr lang="zh-CN" altLang="en-US" dirty="0"/>
              <a:t>图，深度图和骨骼关键点信息做梯度优化计算形状参数、动作参数，测试对象是一个人体塑料模特。右边的图绿色的模型是使用扫描仪扫描的结果，黄色的是</a:t>
            </a:r>
            <a:r>
              <a:rPr lang="en-US" altLang="zh-CN" dirty="0"/>
              <a:t>SMPL</a:t>
            </a:r>
            <a:r>
              <a:rPr lang="zh-CN" altLang="en-US" dirty="0"/>
              <a:t>重建的结果，对齐之后测量误差。</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18</a:t>
            </a:fld>
            <a:endParaRPr lang="zh-CN" alt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左边是误差图，右边是一些更细的指标测量对比，例如胸围、臀围、上臂长度、小臂长度之类。事先在手腕上选取三个点计算测地线，把测地线的长度近似为手腕的围度。</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19</a:t>
            </a:fld>
            <a:endParaRPr lang="zh-CN" altLang="en-US"/>
          </a:p>
        </p:txBody>
      </p:sp>
    </p:spTree>
    <p:extLst>
      <p:ext uri="{BB962C8B-B14F-4D97-AF65-F5344CB8AC3E}">
        <p14:creationId xmlns:p14="http://schemas.microsoft.com/office/powerpoint/2010/main" val="7297646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我的报告主要分为三个部分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a:t>
            </a:fld>
            <a:endParaRPr lang="zh-CN" alt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根据相机成像的原理，对模型关键点的投影和检测的</a:t>
            </a:r>
            <a:r>
              <a:rPr lang="en-US" altLang="zh-CN" dirty="0"/>
              <a:t>2D</a:t>
            </a:r>
            <a:r>
              <a:rPr lang="zh-CN" altLang="en-US" dirty="0"/>
              <a:t>关键点之间的</a:t>
            </a:r>
            <a:r>
              <a:rPr lang="en-US" altLang="zh-CN" dirty="0"/>
              <a:t>loss</a:t>
            </a:r>
            <a:r>
              <a:rPr lang="zh-CN" altLang="en-US" dirty="0"/>
              <a:t>进行非线性优化，计算形状参数、表情参数和投影参数。</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20</a:t>
            </a:fld>
            <a:endParaRPr lang="zh-CN" altLang="en-US"/>
          </a:p>
        </p:txBody>
      </p:sp>
    </p:spTree>
    <p:extLst>
      <p:ext uri="{BB962C8B-B14F-4D97-AF65-F5344CB8AC3E}">
        <p14:creationId xmlns:p14="http://schemas.microsoft.com/office/powerpoint/2010/main" val="73616392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21</a:t>
            </a:fld>
            <a:endParaRPr lang="zh-CN" altLang="en-US"/>
          </a:p>
        </p:txBody>
      </p:sp>
    </p:spTree>
    <p:extLst>
      <p:ext uri="{BB962C8B-B14F-4D97-AF65-F5344CB8AC3E}">
        <p14:creationId xmlns:p14="http://schemas.microsoft.com/office/powerpoint/2010/main" val="125140988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使用多个视角的图片进行人脸建模。</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22</a:t>
            </a:fld>
            <a:endParaRPr lang="zh-CN" altLang="en-US"/>
          </a:p>
        </p:txBody>
      </p:sp>
    </p:spTree>
    <p:extLst>
      <p:ext uri="{BB962C8B-B14F-4D97-AF65-F5344CB8AC3E}">
        <p14:creationId xmlns:p14="http://schemas.microsoft.com/office/powerpoint/2010/main" val="304855825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使用</a:t>
            </a:r>
            <a:r>
              <a:rPr lang="en-US" altLang="zh-CN" dirty="0"/>
              <a:t>BFM2019</a:t>
            </a:r>
            <a:r>
              <a:rPr lang="zh-CN" altLang="en-US" dirty="0"/>
              <a:t>头部是一个美术身体模型拼接，固定拓扑，每次根据输入的图像重建头部的顶点坐标。脸部区域使用输入图像生成展开的</a:t>
            </a:r>
            <a:r>
              <a:rPr lang="en-US" altLang="zh-CN" dirty="0"/>
              <a:t>UV</a:t>
            </a:r>
            <a:r>
              <a:rPr lang="zh-CN" altLang="en-US" dirty="0"/>
              <a:t>贴图，再根据</a:t>
            </a:r>
            <a:r>
              <a:rPr lang="en-US" altLang="zh-CN" dirty="0"/>
              <a:t>Mask</a:t>
            </a:r>
            <a:r>
              <a:rPr lang="zh-CN" altLang="en-US" dirty="0"/>
              <a:t>区域（包括五官部分）和一张完整的模板贴图进行泊松融合。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23</a:t>
            </a:fld>
            <a:endParaRPr lang="zh-CN" altLang="en-US"/>
          </a:p>
        </p:txBody>
      </p:sp>
    </p:spTree>
    <p:extLst>
      <p:ext uri="{BB962C8B-B14F-4D97-AF65-F5344CB8AC3E}">
        <p14:creationId xmlns:p14="http://schemas.microsoft.com/office/powerpoint/2010/main" val="73382287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使用</a:t>
            </a:r>
            <a:r>
              <a:rPr lang="en-US" altLang="zh-CN" dirty="0">
                <a:sym typeface="+mn-ea"/>
              </a:rPr>
              <a:t>BFM2019</a:t>
            </a:r>
            <a:r>
              <a:rPr lang="zh-CN" altLang="en-US" dirty="0">
                <a:sym typeface="+mn-ea"/>
              </a:rPr>
              <a:t>的模型进行更改。切开前脸和后脑勺，为了减少计算量，对后脑勺进行简化。</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24</a:t>
            </a:fld>
            <a:endParaRPr lang="zh-CN" alt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计算每一帧图像的投影参数、形状参数和表情参数。根据参数建模，再根据投影参数模型进行刚性变换，为了保持脖子和身体连接，脖子和前脸连接，对脖子</a:t>
            </a:r>
            <a:r>
              <a:rPr lang="en-US" altLang="zh-CN" dirty="0"/>
              <a:t>ROI</a:t>
            </a:r>
            <a:r>
              <a:rPr lang="zh-CN" altLang="en-US" dirty="0"/>
              <a:t>区域进行拉普拉斯变形。</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25</a:t>
            </a:fld>
            <a:endParaRPr lang="zh-CN" altLang="en-US"/>
          </a:p>
        </p:txBody>
      </p:sp>
    </p:spTree>
    <p:extLst>
      <p:ext uri="{BB962C8B-B14F-4D97-AF65-F5344CB8AC3E}">
        <p14:creationId xmlns:p14="http://schemas.microsoft.com/office/powerpoint/2010/main" val="111090671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ym typeface="+mn-ea"/>
              </a:rPr>
              <a:t>表情动画的结果，目前还做不动实时，</a:t>
            </a:r>
            <a:r>
              <a:rPr lang="en-US" altLang="zh-CN" dirty="0">
                <a:sym typeface="+mn-ea"/>
              </a:rPr>
              <a:t>fps</a:t>
            </a:r>
            <a:r>
              <a:rPr lang="zh-CN" altLang="en-US" dirty="0">
                <a:sym typeface="+mn-ea"/>
              </a:rPr>
              <a:t>是</a:t>
            </a:r>
            <a:r>
              <a:rPr lang="en-US" altLang="zh-CN" dirty="0">
                <a:sym typeface="+mn-ea"/>
              </a:rPr>
              <a:t>15</a:t>
            </a:r>
            <a:r>
              <a:rPr lang="zh-CN" altLang="en-US" dirty="0">
                <a:sym typeface="+mn-ea"/>
              </a:rPr>
              <a:t>帧（不算插值，一帧图像计算得到三帧结果），时间消耗主要在关键点检测（使用</a:t>
            </a:r>
            <a:r>
              <a:rPr lang="en-US" altLang="zh-CN" dirty="0" err="1">
                <a:sym typeface="+mn-ea"/>
              </a:rPr>
              <a:t>dlib</a:t>
            </a:r>
            <a:r>
              <a:rPr lang="zh-CN" altLang="en-US" dirty="0">
                <a:sym typeface="+mn-ea"/>
              </a:rPr>
              <a:t>，</a:t>
            </a:r>
            <a:r>
              <a:rPr lang="en-US" altLang="zh-CN" dirty="0">
                <a:sym typeface="+mn-ea"/>
              </a:rPr>
              <a:t>512</a:t>
            </a:r>
            <a:r>
              <a:rPr lang="zh-CN" altLang="en-US" dirty="0">
                <a:sym typeface="+mn-ea"/>
              </a:rPr>
              <a:t>*</a:t>
            </a:r>
            <a:r>
              <a:rPr lang="en-US" altLang="zh-CN" dirty="0">
                <a:sym typeface="+mn-ea"/>
              </a:rPr>
              <a:t>512</a:t>
            </a:r>
            <a:r>
              <a:rPr lang="zh-CN" altLang="en-US" dirty="0">
                <a:sym typeface="+mn-ea"/>
              </a:rPr>
              <a:t>分辨率的图像需要</a:t>
            </a:r>
            <a:r>
              <a:rPr lang="en-US" altLang="zh-CN" dirty="0">
                <a:sym typeface="+mn-ea"/>
              </a:rPr>
              <a:t>20ms</a:t>
            </a:r>
            <a:r>
              <a:rPr lang="zh-CN" altLang="en-US" dirty="0">
                <a:sym typeface="+mn-ea"/>
              </a:rPr>
              <a:t>左右）和根据参数生成模型（矩阵乘法），改成</a:t>
            </a:r>
            <a:r>
              <a:rPr lang="en-US" altLang="zh-CN" dirty="0" err="1">
                <a:sym typeface="+mn-ea"/>
              </a:rPr>
              <a:t>gpu</a:t>
            </a:r>
            <a:r>
              <a:rPr lang="zh-CN" altLang="en-US" dirty="0">
                <a:sym typeface="+mn-ea"/>
              </a:rPr>
              <a:t>运算可以达到实时的结果，这部分同事也已经做了。表情效果不好，主要问题是关键点数量不够。</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26</a:t>
            </a:fld>
            <a:endParaRPr lang="zh-CN" altLang="en-US"/>
          </a:p>
        </p:txBody>
      </p:sp>
    </p:spTree>
    <p:extLst>
      <p:ext uri="{BB962C8B-B14F-4D97-AF65-F5344CB8AC3E}">
        <p14:creationId xmlns:p14="http://schemas.microsoft.com/office/powerpoint/2010/main" val="193811816"/>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最后一个部分是我的研究计划。</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27</a:t>
            </a:fld>
            <a:endParaRPr lang="zh-CN" alt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我感兴趣的研究方向是人脸表情动画技术。</a:t>
            </a:r>
            <a:r>
              <a:rPr lang="zh-CN" altLang="en-US" sz="900" b="0" i="0" dirty="0">
                <a:solidFill>
                  <a:srgbClr val="505050"/>
                </a:solidFill>
                <a:effectLst/>
                <a:latin typeface="+mn-ea"/>
              </a:rPr>
              <a:t>具有高度真实感的三维人脸动画技术被越来越多地应用于电影制作、面部手术、远程会议等系统中</a:t>
            </a:r>
            <a:r>
              <a:rPr lang="en-US" altLang="zh-CN" sz="900" b="0" i="0" dirty="0">
                <a:solidFill>
                  <a:srgbClr val="505050"/>
                </a:solidFill>
                <a:effectLst/>
                <a:latin typeface="+mn-ea"/>
              </a:rPr>
              <a:t>,</a:t>
            </a:r>
            <a:r>
              <a:rPr lang="zh-CN" altLang="en-US" sz="900" b="0" i="0" dirty="0">
                <a:solidFill>
                  <a:srgbClr val="505050"/>
                </a:solidFill>
                <a:effectLst/>
                <a:latin typeface="+mn-ea"/>
              </a:rPr>
              <a:t>通过加入人脸表情以及对话过程中的脸部肌肉动作等细节表现</a:t>
            </a:r>
            <a:r>
              <a:rPr lang="en-US" altLang="zh-CN" sz="900" b="0" i="0" dirty="0">
                <a:solidFill>
                  <a:srgbClr val="505050"/>
                </a:solidFill>
                <a:effectLst/>
                <a:latin typeface="+mn-ea"/>
              </a:rPr>
              <a:t>,</a:t>
            </a:r>
            <a:r>
              <a:rPr lang="zh-CN" altLang="en-US" sz="900" b="0" i="0" dirty="0">
                <a:solidFill>
                  <a:srgbClr val="505050"/>
                </a:solidFill>
                <a:effectLst/>
                <a:latin typeface="+mn-ea"/>
              </a:rPr>
              <a:t>可以大大提高视频游戏中虚拟场景的逼真度。</a:t>
            </a:r>
            <a:endParaRPr lang="zh-CN" altLang="en-US" sz="900" dirty="0">
              <a:latin typeface="+mn-ea"/>
            </a:endParaRPr>
          </a:p>
          <a:p>
            <a:pPr marL="0" marR="0" lvl="0" indent="0" algn="l" defTabSz="685800" rtl="0" eaLnBrk="1" fontAlgn="auto" latinLnBrk="0" hangingPunct="1">
              <a:lnSpc>
                <a:spcPct val="100000"/>
              </a:lnSpc>
              <a:spcBef>
                <a:spcPts val="0"/>
              </a:spcBef>
              <a:spcAft>
                <a:spcPts val="0"/>
              </a:spcAft>
              <a:buClrTx/>
              <a:buSzTx/>
              <a:buFontTx/>
              <a:buNone/>
              <a:tabLst/>
              <a:defRPr/>
            </a:pP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28</a:t>
            </a:fld>
            <a:endParaRPr lang="zh-CN" alt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685800" rtl="0" eaLnBrk="1" fontAlgn="auto" latinLnBrk="0" hangingPunct="1">
              <a:lnSpc>
                <a:spcPct val="100000"/>
              </a:lnSpc>
              <a:spcBef>
                <a:spcPts val="0"/>
              </a:spcBef>
              <a:spcAft>
                <a:spcPts val="0"/>
              </a:spcAft>
              <a:buClrTx/>
              <a:buSzTx/>
              <a:buFontTx/>
              <a:buNone/>
              <a:tabLst/>
              <a:defRPr/>
            </a:pPr>
            <a:r>
              <a:rPr lang="zh-CN" altLang="en-US" dirty="0"/>
              <a:t>手动制作人脸动画通常使用</a:t>
            </a:r>
            <a:r>
              <a:rPr lang="en-US" altLang="zh-CN" dirty="0" err="1"/>
              <a:t>BlendShape</a:t>
            </a:r>
            <a:r>
              <a:rPr lang="zh-CN" altLang="en-US" dirty="0"/>
              <a:t>或者骨骼，想要细腻的表情，</a:t>
            </a:r>
            <a:r>
              <a:rPr lang="en-US" altLang="zh-CN" dirty="0" err="1"/>
              <a:t>BlendShape</a:t>
            </a:r>
            <a:r>
              <a:rPr lang="zh-CN" altLang="en-US" dirty="0"/>
              <a:t>至少需要制作几十个，使用骨骼的话需要刷权重。手工制作最大的缺陷是贴图只能固定，无法根据人物、环境变化。</a:t>
            </a:r>
            <a:endParaRPr lang="zh-CN" altLang="en-US" sz="900" dirty="0">
              <a:latin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29</a:t>
            </a:fld>
            <a:endParaRPr lang="zh-CN" altLang="en-US"/>
          </a:p>
        </p:txBody>
      </p:sp>
    </p:spTree>
    <p:extLst>
      <p:ext uri="{BB962C8B-B14F-4D97-AF65-F5344CB8AC3E}">
        <p14:creationId xmlns:p14="http://schemas.microsoft.com/office/powerpoint/2010/main" val="192301060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65000"/>
                    <a:lumOff val="35000"/>
                  </a:schemeClr>
                </a:solidFill>
                <a:latin typeface="微软雅黑" panose="020B0503020204020204" pitchFamily="34" charset="-122"/>
                <a:ea typeface="微软雅黑" panose="020B0503020204020204" pitchFamily="34" charset="-122"/>
                <a:sym typeface="+mn-ea"/>
              </a:rPr>
              <a:t>第一个是我的个人简介</a:t>
            </a:r>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3</a:t>
            </a:fld>
            <a:endParaRPr lang="zh-CN" alt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该课题关注两个方面，一是模型的重建，二是纹理的生成。</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30</a:t>
            </a:fld>
            <a:endParaRPr lang="zh-CN" altLang="en-US"/>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sym typeface="+mn-ea"/>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31</a:t>
            </a:fld>
            <a:endParaRPr lang="zh-CN" alt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32</a:t>
            </a:fld>
            <a:endParaRPr lang="zh-CN" alt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a:t>我的汇报完毕，谢谢老师。</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33</a:t>
            </a:fld>
            <a:endParaRPr lang="zh-CN" altLang="en-US"/>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首先简要介绍我的</a:t>
            </a:r>
            <a:r>
              <a:rPr lang="zh-CN" altLang="en-US" dirty="0">
                <a:solidFill>
                  <a:schemeClr val="tx1">
                    <a:lumMod val="75000"/>
                    <a:lumOff val="25000"/>
                  </a:schemeClr>
                </a:solidFill>
                <a:latin typeface="微软雅黑" panose="020B0503020204020204" pitchFamily="34" charset="-122"/>
                <a:ea typeface="微软雅黑" panose="020B0503020204020204" pitchFamily="34" charset="-122"/>
                <a:sym typeface="+mn-ea"/>
              </a:rPr>
              <a:t>学习与工作经历。</a:t>
            </a:r>
            <a:r>
              <a:rPr lang="zh-CN" altLang="en-US" dirty="0"/>
              <a:t>我本科毕业于中国地质大学（武汉），</a:t>
            </a:r>
            <a:r>
              <a:rPr lang="en-US" altLang="zh-CN" dirty="0"/>
              <a:t>2009</a:t>
            </a:r>
            <a:r>
              <a:rPr lang="zh-CN" altLang="en-US" dirty="0"/>
              <a:t>年毕业之后先后在</a:t>
            </a:r>
            <a:r>
              <a:rPr lang="zh-CN" altLang="en-US" sz="900" b="1" dirty="0">
                <a:solidFill>
                  <a:schemeClr val="tx1"/>
                </a:solidFill>
                <a:latin typeface="微软雅黑" panose="020B0503020204020204" pitchFamily="34" charset="-122"/>
                <a:ea typeface="微软雅黑" panose="020B0503020204020204" pitchFamily="34" charset="-122"/>
                <a:sym typeface="+mn-ea"/>
              </a:rPr>
              <a:t>京北方信息技术股份有限公司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zh-CN" altLang="en-US" b="0" dirty="0">
                <a:latin typeface="微软雅黑" panose="020B0503020204020204" pitchFamily="34" charset="-122"/>
                <a:ea typeface="微软雅黑" panose="020B0503020204020204" pitchFamily="34" charset="-122"/>
                <a:sym typeface="+mn-ea"/>
              </a:rPr>
              <a:t>工作</a:t>
            </a:r>
            <a:r>
              <a:rPr lang="en-US" altLang="zh-CN" b="1" dirty="0">
                <a:latin typeface="微软雅黑" panose="020B0503020204020204" pitchFamily="34" charset="-122"/>
                <a:ea typeface="微软雅黑" panose="020B0503020204020204" pitchFamily="34" charset="-122"/>
                <a:sym typeface="+mn-ea"/>
              </a:rPr>
              <a:t>;</a:t>
            </a:r>
            <a:endParaRPr lang="en-US" altLang="zh-CN" b="1" dirty="0">
              <a:solidFill>
                <a:schemeClr val="tx1"/>
              </a:solidFill>
              <a:latin typeface="微软雅黑" panose="020B0503020204020204" pitchFamily="34" charset="-122"/>
              <a:ea typeface="微软雅黑" panose="020B0503020204020204" pitchFamily="34" charset="-122"/>
              <a:sym typeface="+mn-ea"/>
            </a:endParaRPr>
          </a:p>
          <a:p>
            <a:endParaRPr lang="zh-CN" altLang="en-US" dirty="0"/>
          </a:p>
        </p:txBody>
      </p:sp>
      <p:sp>
        <p:nvSpPr>
          <p:cNvPr id="4" name="灯片编号占位符 3"/>
          <p:cNvSpPr>
            <a:spLocks noGrp="1"/>
          </p:cNvSpPr>
          <p:nvPr>
            <p:ph type="sldNum" sz="quarter" idx="10"/>
          </p:nvPr>
        </p:nvSpPr>
        <p:spPr/>
        <p:txBody>
          <a:bodyPr/>
          <a:lstStyle/>
          <a:p>
            <a:fld id="{C2F775A4-DBCA-43D6-BDA5-B5DAC751E2D2}" type="slidenum">
              <a:rPr lang="zh-CN" altLang="en-US" smtClean="0"/>
              <a:t>4</a:t>
            </a:fld>
            <a:endParaRPr lang="zh-CN" altLang="en-US"/>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a:t>2016</a:t>
            </a:r>
            <a:r>
              <a:rPr lang="zh-CN" altLang="en-US" dirty="0"/>
              <a:t>年考研调剂录取到中国科学技术大学软件学院，并在</a:t>
            </a:r>
            <a:r>
              <a:rPr lang="en-US" altLang="zh-CN" dirty="0"/>
              <a:t>2019</a:t>
            </a:r>
            <a:r>
              <a:rPr lang="zh-CN" altLang="en-US" dirty="0"/>
              <a:t>年</a:t>
            </a:r>
            <a:r>
              <a:rPr lang="en-US" altLang="zh-CN" dirty="0"/>
              <a:t>3</a:t>
            </a:r>
            <a:r>
              <a:rPr lang="zh-CN" altLang="en-US" dirty="0"/>
              <a:t>月顺利毕业。</a:t>
            </a:r>
          </a:p>
          <a:p>
            <a:r>
              <a:rPr lang="zh-CN" altLang="en-US" dirty="0"/>
              <a:t>毕业之后在</a:t>
            </a:r>
            <a:r>
              <a:rPr lang="zh-CN" altLang="en-US" sz="900" b="1" dirty="0">
                <a:latin typeface="微软雅黑" panose="020B0503020204020204" pitchFamily="34" charset="-122"/>
                <a:ea typeface="微软雅黑" panose="020B0503020204020204" pitchFamily="34" charset="-122"/>
                <a:sym typeface="+mn-ea"/>
              </a:rPr>
              <a:t>北京的卢深视科技有限公司</a:t>
            </a:r>
            <a:r>
              <a:rPr lang="zh-CN" altLang="en-US" b="1" dirty="0">
                <a:latin typeface="微软雅黑" panose="020B0503020204020204" pitchFamily="34" charset="-122"/>
                <a:ea typeface="微软雅黑" panose="020B0503020204020204" pitchFamily="34" charset="-122"/>
                <a:sym typeface="+mn-ea"/>
              </a:rPr>
              <a:t>，</a:t>
            </a:r>
            <a:r>
              <a:rPr lang="zh-CN" altLang="en-US" sz="900" b="1" dirty="0">
                <a:latin typeface="微软雅黑" panose="020B0503020204020204" pitchFamily="34" charset="-122"/>
                <a:ea typeface="微软雅黑" panose="020B0503020204020204" pitchFamily="34" charset="-122"/>
                <a:sym typeface="+mn-ea"/>
              </a:rPr>
              <a:t>深圳趣途科技有限责任公司</a:t>
            </a:r>
            <a:r>
              <a:rPr lang="zh-CN" altLang="en-US" b="0" dirty="0">
                <a:latin typeface="微软雅黑" panose="020B0503020204020204" pitchFamily="34" charset="-122"/>
                <a:ea typeface="微软雅黑" panose="020B0503020204020204" pitchFamily="34" charset="-122"/>
                <a:sym typeface="+mn-ea"/>
              </a:rPr>
              <a:t>工作至今</a:t>
            </a:r>
            <a:r>
              <a:rPr lang="zh-CN" altLang="en-US" b="1" dirty="0">
                <a:latin typeface="微软雅黑" panose="020B0503020204020204" pitchFamily="34" charset="-122"/>
                <a:ea typeface="微软雅黑" panose="020B0503020204020204" pitchFamily="34" charset="-122"/>
                <a:sym typeface="+mn-ea"/>
              </a:rPr>
              <a:t>。</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5</a:t>
            </a:fld>
            <a:endParaRPr lang="zh-CN" alt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研究生期间主要学习数学基础，未将来的学习做准备。工作期间也一直学习理论知识，继续学习可能用的数学课程和少量物理力学课程，旨在读懂大部分论文，在理解他人思路的基础上创新。</a:t>
            </a:r>
            <a:endParaRPr lang="zh-CN" altLang="en-US" dirty="0">
              <a:solidFill>
                <a:schemeClr val="dk1">
                  <a:lumMod val="100000"/>
                </a:schemeClr>
              </a:solidFill>
              <a:latin typeface="字魂105号-简雅黑" panose="00000500000000000000" pitchFamily="2" charset="-122"/>
              <a:ea typeface="字魂105号-简雅黑" panose="00000500000000000000" pitchFamily="2" charset="-122"/>
              <a:sym typeface="字魂105号-简雅黑" panose="00000500000000000000" pitchFamily="2" charset="-122"/>
            </a:endParaRPr>
          </a:p>
        </p:txBody>
      </p:sp>
      <p:sp>
        <p:nvSpPr>
          <p:cNvPr id="4" name="灯片编号占位符 3"/>
          <p:cNvSpPr>
            <a:spLocks noGrp="1"/>
          </p:cNvSpPr>
          <p:nvPr>
            <p:ph type="sldNum" sz="quarter" idx="10"/>
          </p:nvPr>
        </p:nvSpPr>
        <p:spPr/>
        <p:txBody>
          <a:bodyPr/>
          <a:lstStyle/>
          <a:p>
            <a:fld id="{C2F775A4-DBCA-43D6-BDA5-B5DAC751E2D2}" type="slidenum">
              <a:rPr lang="zh-CN" altLang="en-US" smtClean="0"/>
              <a:t>6</a:t>
            </a:fld>
            <a:endParaRPr lang="zh-CN" alt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我的硕士研究方向是点云</a:t>
            </a:r>
            <a:r>
              <a:rPr lang="en-US" altLang="zh-CN" dirty="0"/>
              <a:t>/</a:t>
            </a:r>
            <a:r>
              <a:rPr lang="zh-CN" altLang="en-US" dirty="0"/>
              <a:t>网格处理，主要以人脸为研究载体，研究如何使用图形学的方法开发出一套虚拟整形软件。</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7</a:t>
            </a:fld>
            <a:endParaRPr lang="zh-CN" altLang="en-US"/>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第二部分是我的项目经历</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8</a:t>
            </a:fld>
            <a:endParaRPr lang="zh-CN" alt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a:t>人脸建模通常需要多个视角测量，得到多片点云。</a:t>
            </a:r>
          </a:p>
        </p:txBody>
      </p:sp>
      <p:sp>
        <p:nvSpPr>
          <p:cNvPr id="4" name="灯片编号占位符 3"/>
          <p:cNvSpPr>
            <a:spLocks noGrp="1"/>
          </p:cNvSpPr>
          <p:nvPr>
            <p:ph type="sldNum" sz="quarter" idx="10"/>
          </p:nvPr>
        </p:nvSpPr>
        <p:spPr/>
        <p:txBody>
          <a:bodyPr/>
          <a:lstStyle/>
          <a:p>
            <a:fld id="{C2F775A4-DBCA-43D6-BDA5-B5DAC751E2D2}" type="slidenum">
              <a:rPr lang="zh-CN" altLang="en-US" smtClean="0"/>
              <a:t>9</a:t>
            </a:fld>
            <a:endParaRPr lang="zh-CN" altLang="en-US"/>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标题幻灯片">
    <p:spTree>
      <p:nvGrpSpPr>
        <p:cNvPr id="1" name=""/>
        <p:cNvGrpSpPr/>
        <p:nvPr/>
      </p:nvGrpSpPr>
      <p:grpSpPr>
        <a:xfrm>
          <a:off x="0" y="0"/>
          <a:ext cx="0" cy="0"/>
          <a:chOff x="0" y="0"/>
          <a:chExt cx="0" cy="0"/>
        </a:xfrm>
      </p:grpSpPr>
      <p:sp>
        <p:nvSpPr>
          <p:cNvPr id="2" name="Title 1"/>
          <p:cNvSpPr>
            <a:spLocks noGrp="1"/>
          </p:cNvSpPr>
          <p:nvPr>
            <p:ph type="ctrTitle"/>
          </p:nvPr>
        </p:nvSpPr>
        <p:spPr>
          <a:xfrm>
            <a:off x="1143000" y="841772"/>
            <a:ext cx="6858000" cy="1790700"/>
          </a:xfrm>
        </p:spPr>
        <p:txBody>
          <a:bodyPr anchor="b"/>
          <a:lstStyle>
            <a:lvl1pPr algn="ctr">
              <a:defRPr sz="4500"/>
            </a:lvl1pPr>
          </a:lstStyle>
          <a:p>
            <a:r>
              <a:rPr lang="zh-CN" altLang="en-US"/>
              <a:t>单击此处编辑母版标题样式</a:t>
            </a:r>
            <a:endParaRPr lang="en-US" dirty="0"/>
          </a:p>
        </p:txBody>
      </p:sp>
      <p:sp>
        <p:nvSpPr>
          <p:cNvPr id="3" name="Subtitle 2"/>
          <p:cNvSpPr>
            <a:spLocks noGrp="1"/>
          </p:cNvSpPr>
          <p:nvPr>
            <p:ph type="subTitle" idx="1" hasCustomPrompt="1"/>
          </p:nvPr>
        </p:nvSpPr>
        <p:spPr>
          <a:xfrm>
            <a:off x="1143000" y="2701528"/>
            <a:ext cx="6858000" cy="1241822"/>
          </a:xfrm>
        </p:spPr>
        <p:txBody>
          <a:bodyPr/>
          <a:lstStyle>
            <a:lvl1pPr marL="0" indent="0" algn="ctr">
              <a:buNone/>
              <a:defRPr sz="18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zh-CN" altLang="en-US"/>
              <a:t>单击以编辑母版副标题样式</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标题和竖排文字">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竖排标题与文本">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273844"/>
            <a:ext cx="1971675" cy="4358879"/>
          </a:xfrm>
        </p:spPr>
        <p:txBody>
          <a:bodyPr vert="eaVert"/>
          <a:lstStyle/>
          <a:p>
            <a:r>
              <a:rPr lang="zh-CN" altLang="en-US"/>
              <a:t>单击此处编辑母版标题样式</a:t>
            </a:r>
            <a:endParaRPr lang="en-US" dirty="0"/>
          </a:p>
        </p:txBody>
      </p:sp>
      <p:sp>
        <p:nvSpPr>
          <p:cNvPr id="3" name="Vertical Text Placeholder 2"/>
          <p:cNvSpPr>
            <a:spLocks noGrp="1"/>
          </p:cNvSpPr>
          <p:nvPr>
            <p:ph type="body" orient="vert" idx="1" hasCustomPrompt="1"/>
          </p:nvPr>
        </p:nvSpPr>
        <p:spPr>
          <a:xfrm>
            <a:off x="628650" y="273844"/>
            <a:ext cx="5800725" cy="4358879"/>
          </a:xfrm>
        </p:spPr>
        <p:txBody>
          <a:bodyPr vert="eaVert"/>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2.xml><?xml version="1.0" encoding="utf-8"?>
<p:sldLayout xmlns:a="http://schemas.openxmlformats.org/drawingml/2006/main" xmlns:r="http://schemas.openxmlformats.org/officeDocument/2006/relationships" xmlns:p="http://schemas.openxmlformats.org/presentationml/2006/main" userDrawn="1">
  <p:cSld name="1_标题幻灯片">
    <p:spTree>
      <p:nvGrpSpPr>
        <p:cNvPr id="1" name=""/>
        <p:cNvGrpSpPr/>
        <p:nvPr/>
      </p:nvGrpSpPr>
      <p:grpSpPr>
        <a:xfrm>
          <a:off x="0" y="0"/>
          <a:ext cx="0" cy="0"/>
          <a:chOff x="0" y="0"/>
          <a:chExt cx="0" cy="0"/>
        </a:xfrm>
      </p:grpSpPr>
      <p:sp>
        <p:nvSpPr>
          <p:cNvPr id="7" name="矩形 6"/>
          <p:cNvSpPr/>
          <p:nvPr userDrawn="1"/>
        </p:nvSpPr>
        <p:spPr>
          <a:xfrm>
            <a:off x="0" y="0"/>
            <a:ext cx="9144000" cy="5143500"/>
          </a:xfrm>
          <a:prstGeom prst="rect">
            <a:avLst/>
          </a:prstGeom>
          <a:solidFill>
            <a:srgbClr val="E9ECFB"/>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内容页3">
    <p:spTree>
      <p:nvGrpSpPr>
        <p:cNvPr id="1" name=""/>
        <p:cNvGrpSpPr/>
        <p:nvPr/>
      </p:nvGrpSpPr>
      <p:grpSpPr>
        <a:xfrm>
          <a:off x="0" y="0"/>
          <a:ext cx="0" cy="0"/>
          <a:chOff x="0" y="0"/>
          <a:chExt cx="0" cy="0"/>
        </a:xfrm>
      </p:grpSpPr>
      <p:sp>
        <p:nvSpPr>
          <p:cNvPr id="60" name="矩形 59"/>
          <p:cNvSpPr/>
          <p:nvPr userDrawn="1"/>
        </p:nvSpPr>
        <p:spPr>
          <a:xfrm>
            <a:off x="-18510" y="0"/>
            <a:ext cx="9162510" cy="843558"/>
          </a:xfrm>
          <a:prstGeom prst="rect">
            <a:avLst/>
          </a:prstGeom>
          <a:solidFill>
            <a:srgbClr val="20517C"/>
          </a:solidFill>
          <a:ln>
            <a:noFill/>
          </a:ln>
        </p:spPr>
        <p:style>
          <a:lnRef idx="2">
            <a:schemeClr val="accent1">
              <a:shade val="50000"/>
            </a:schemeClr>
          </a:lnRef>
          <a:fillRef idx="1">
            <a:schemeClr val="accent1"/>
          </a:fillRef>
          <a:effectRef idx="0">
            <a:schemeClr val="accent1"/>
          </a:effectRef>
          <a:fontRef idx="minor">
            <a:schemeClr val="lt1"/>
          </a:fontRef>
        </p:style>
        <p:txBody>
          <a:bodyPr lIns="68580" tIns="34290" rIns="68580" bIns="34290" rtlCol="0" anchor="ctr"/>
          <a:lstStyle/>
          <a:p>
            <a:pPr algn="ctr"/>
            <a:endParaRPr lang="zh-CN" altLang="en-US"/>
          </a:p>
        </p:txBody>
      </p:sp>
      <p:sp>
        <p:nvSpPr>
          <p:cNvPr id="61" name="文本占位符 6"/>
          <p:cNvSpPr>
            <a:spLocks noGrp="1"/>
          </p:cNvSpPr>
          <p:nvPr>
            <p:ph type="body" sz="quarter" idx="10" hasCustomPrompt="1"/>
          </p:nvPr>
        </p:nvSpPr>
        <p:spPr>
          <a:xfrm>
            <a:off x="344958" y="209203"/>
            <a:ext cx="648072" cy="756047"/>
          </a:xfrm>
          <a:prstGeom prst="rect">
            <a:avLst/>
          </a:prstGeom>
        </p:spPr>
        <p:txBody>
          <a:bodyPr/>
          <a:lstStyle>
            <a:lvl1pPr marL="0" indent="0" algn="dist">
              <a:buNone/>
              <a:defRPr sz="3600" b="1">
                <a:solidFill>
                  <a:schemeClr val="bg1"/>
                </a:solidFill>
                <a:latin typeface="华文细黑" panose="02010600040101010101" pitchFamily="2" charset="-122"/>
                <a:ea typeface="华文细黑" panose="02010600040101010101" pitchFamily="2" charset="-122"/>
              </a:defRPr>
            </a:lvl1pPr>
            <a:lvl2pPr marL="342900" indent="0">
              <a:buNone/>
              <a:defRPr/>
            </a:lvl2pPr>
            <a:lvl3pPr marL="685800" indent="0">
              <a:buNone/>
              <a:defRPr/>
            </a:lvl3pPr>
            <a:lvl4pPr marL="1028700" indent="0">
              <a:buNone/>
              <a:defRPr/>
            </a:lvl4pPr>
            <a:lvl5pPr marL="1371600" indent="0">
              <a:buNone/>
              <a:defRPr/>
            </a:lvl5pPr>
          </a:lstStyle>
          <a:p>
            <a:pPr lvl="0"/>
            <a:r>
              <a:rPr lang="en-US" altLang="zh-CN" dirty="0"/>
              <a:t>01</a:t>
            </a:r>
            <a:endParaRPr lang="zh-CN" altLang="en-US" dirty="0"/>
          </a:p>
        </p:txBody>
      </p:sp>
      <p:sp>
        <p:nvSpPr>
          <p:cNvPr id="63" name="文本占位符 6"/>
          <p:cNvSpPr>
            <a:spLocks noGrp="1"/>
          </p:cNvSpPr>
          <p:nvPr>
            <p:ph type="body" sz="quarter" idx="12" hasCustomPrompt="1"/>
          </p:nvPr>
        </p:nvSpPr>
        <p:spPr>
          <a:xfrm>
            <a:off x="1078194" y="261187"/>
            <a:ext cx="3439800" cy="372618"/>
          </a:xfrm>
          <a:prstGeom prst="rect">
            <a:avLst/>
          </a:prstGeom>
        </p:spPr>
        <p:txBody>
          <a:bodyPr/>
          <a:lstStyle>
            <a:lvl1pPr marL="0" indent="0" algn="l">
              <a:buNone/>
              <a:defRPr sz="3000" baseline="0">
                <a:solidFill>
                  <a:schemeClr val="bg1"/>
                </a:solidFill>
                <a:latin typeface="微软雅黑" panose="020B0503020204020204" pitchFamily="34" charset="-122"/>
                <a:ea typeface="微软雅黑" panose="020B0503020204020204" pitchFamily="34" charset="-122"/>
              </a:defRPr>
            </a:lvl1pPr>
            <a:lvl2pPr marL="342900" indent="0">
              <a:buNone/>
              <a:defRPr/>
            </a:lvl2pPr>
            <a:lvl3pPr marL="685800" indent="0">
              <a:buNone/>
              <a:defRPr/>
            </a:lvl3pPr>
            <a:lvl4pPr marL="1028700" indent="0">
              <a:buNone/>
              <a:defRPr/>
            </a:lvl4pPr>
            <a:lvl5pPr marL="1371600" indent="0">
              <a:buNone/>
              <a:defRPr/>
            </a:lvl5pPr>
          </a:lstStyle>
          <a:p>
            <a:pPr lvl="0"/>
            <a:r>
              <a:rPr lang="zh-CN" altLang="en-US" dirty="0"/>
              <a:t>绪论引言</a:t>
            </a:r>
          </a:p>
        </p:txBody>
      </p:sp>
      <p:cxnSp>
        <p:nvCxnSpPr>
          <p:cNvPr id="64" name="直接连接符 63"/>
          <p:cNvCxnSpPr/>
          <p:nvPr userDrawn="1"/>
        </p:nvCxnSpPr>
        <p:spPr>
          <a:xfrm flipH="1">
            <a:off x="826726" y="305529"/>
            <a:ext cx="230598" cy="3637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idx="1" hasCustomPrompt="1"/>
          </p:nvPr>
        </p:nvSpPr>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节标题">
    <p:spTree>
      <p:nvGrpSpPr>
        <p:cNvPr id="1" name=""/>
        <p:cNvGrpSpPr/>
        <p:nvPr/>
      </p:nvGrpSpPr>
      <p:grpSpPr>
        <a:xfrm>
          <a:off x="0" y="0"/>
          <a:ext cx="0" cy="0"/>
          <a:chOff x="0" y="0"/>
          <a:chExt cx="0" cy="0"/>
        </a:xfrm>
      </p:grpSpPr>
      <p:sp>
        <p:nvSpPr>
          <p:cNvPr id="2" name="Title 1"/>
          <p:cNvSpPr>
            <a:spLocks noGrp="1"/>
          </p:cNvSpPr>
          <p:nvPr>
            <p:ph type="title"/>
          </p:nvPr>
        </p:nvSpPr>
        <p:spPr>
          <a:xfrm>
            <a:off x="623888" y="1282304"/>
            <a:ext cx="7886700" cy="2139553"/>
          </a:xfrm>
        </p:spPr>
        <p:txBody>
          <a:bodyPr anchor="b"/>
          <a:lstStyle>
            <a:lvl1pPr>
              <a:defRPr sz="4500"/>
            </a:lvl1p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3888" y="3442098"/>
            <a:ext cx="7886700" cy="1125140"/>
          </a:xfrm>
        </p:spPr>
        <p:txBody>
          <a:bodyPr/>
          <a:lstStyle>
            <a:lvl1pPr marL="0" indent="0">
              <a:buNone/>
              <a:defRPr sz="1800">
                <a:solidFill>
                  <a:schemeClr val="tx1">
                    <a:tint val="75000"/>
                  </a:schemeClr>
                </a:solidFill>
              </a:defRPr>
            </a:lvl1pPr>
            <a:lvl2pPr marL="342900" indent="0">
              <a:buNone/>
              <a:defRPr sz="1500">
                <a:solidFill>
                  <a:schemeClr val="tx1">
                    <a:tint val="75000"/>
                  </a:schemeClr>
                </a:solidFill>
              </a:defRPr>
            </a:lvl2pPr>
            <a:lvl3pPr marL="685800" indent="0">
              <a:buNone/>
              <a:defRPr sz="1350">
                <a:solidFill>
                  <a:schemeClr val="tx1">
                    <a:tint val="75000"/>
                  </a:schemeClr>
                </a:solidFill>
              </a:defRPr>
            </a:lvl3pPr>
            <a:lvl4pPr marL="1028700" indent="0">
              <a:buNone/>
              <a:defRPr sz="1200">
                <a:solidFill>
                  <a:schemeClr val="tx1">
                    <a:tint val="75000"/>
                  </a:schemeClr>
                </a:solidFill>
              </a:defRPr>
            </a:lvl4pPr>
            <a:lvl5pPr marL="1371600" indent="0">
              <a:buNone/>
              <a:defRPr sz="1200">
                <a:solidFill>
                  <a:schemeClr val="tx1">
                    <a:tint val="75000"/>
                  </a:schemeClr>
                </a:solidFill>
              </a:defRPr>
            </a:lvl5pPr>
            <a:lvl6pPr marL="1714500" indent="0">
              <a:buNone/>
              <a:defRPr sz="1200">
                <a:solidFill>
                  <a:schemeClr val="tx1">
                    <a:tint val="75000"/>
                  </a:schemeClr>
                </a:solidFill>
              </a:defRPr>
            </a:lvl6pPr>
            <a:lvl7pPr marL="2057400" indent="0">
              <a:buNone/>
              <a:defRPr sz="1200">
                <a:solidFill>
                  <a:schemeClr val="tx1">
                    <a:tint val="75000"/>
                  </a:schemeClr>
                </a:solidFill>
              </a:defRPr>
            </a:lvl7pPr>
            <a:lvl8pPr marL="2400300" indent="0">
              <a:buNone/>
              <a:defRPr sz="1200">
                <a:solidFill>
                  <a:schemeClr val="tx1">
                    <a:tint val="75000"/>
                  </a:schemeClr>
                </a:solidFill>
              </a:defRPr>
            </a:lvl8pPr>
            <a:lvl9pPr marL="2743200" indent="0">
              <a:buNone/>
              <a:defRPr sz="1200">
                <a:solidFill>
                  <a:schemeClr val="tx1">
                    <a:tint val="75000"/>
                  </a:schemeClr>
                </a:solidFill>
              </a:defRPr>
            </a:lvl9pPr>
          </a:lstStyle>
          <a:p>
            <a:pPr lvl="0"/>
            <a:r>
              <a:rPr lang="zh-CN" altLang="en-US"/>
              <a:t>编辑母版文本样式</a:t>
            </a:r>
          </a:p>
        </p:txBody>
      </p:sp>
      <p:sp>
        <p:nvSpPr>
          <p:cNvPr id="4" name="Date Placeholder 3"/>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5" name="Footer Placeholder 4"/>
          <p:cNvSpPr>
            <a:spLocks noGrp="1"/>
          </p:cNvSpPr>
          <p:nvPr>
            <p:ph type="ftr" sz="quarter" idx="11"/>
          </p:nvPr>
        </p:nvSpPr>
        <p:spPr/>
        <p:txBody>
          <a:bodyPr/>
          <a:lstStyle/>
          <a:p>
            <a:endParaRPr lang="zh-CN" altLang="en-US"/>
          </a:p>
        </p:txBody>
      </p:sp>
      <p:sp>
        <p:nvSpPr>
          <p:cNvPr id="6" name="Slide Number Placeholder 5"/>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两栏内容">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Content Placeholder 2"/>
          <p:cNvSpPr>
            <a:spLocks noGrp="1"/>
          </p:cNvSpPr>
          <p:nvPr>
            <p:ph sz="half" idx="1" hasCustomPrompt="1"/>
          </p:nvPr>
        </p:nvSpPr>
        <p:spPr>
          <a:xfrm>
            <a:off x="6286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Content Placeholder 3"/>
          <p:cNvSpPr>
            <a:spLocks noGrp="1"/>
          </p:cNvSpPr>
          <p:nvPr>
            <p:ph sz="half" idx="2" hasCustomPrompt="1"/>
          </p:nvPr>
        </p:nvSpPr>
        <p:spPr>
          <a:xfrm>
            <a:off x="4629150" y="1369219"/>
            <a:ext cx="3886200" cy="3263504"/>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Date Placeholder 4"/>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较">
    <p:spTree>
      <p:nvGrpSpPr>
        <p:cNvPr id="1" name=""/>
        <p:cNvGrpSpPr/>
        <p:nvPr/>
      </p:nvGrpSpPr>
      <p:grpSpPr>
        <a:xfrm>
          <a:off x="0" y="0"/>
          <a:ext cx="0" cy="0"/>
          <a:chOff x="0" y="0"/>
          <a:chExt cx="0" cy="0"/>
        </a:xfrm>
      </p:grpSpPr>
      <p:sp>
        <p:nvSpPr>
          <p:cNvPr id="2" name="Title 1"/>
          <p:cNvSpPr>
            <a:spLocks noGrp="1"/>
          </p:cNvSpPr>
          <p:nvPr>
            <p:ph type="title"/>
          </p:nvPr>
        </p:nvSpPr>
        <p:spPr>
          <a:xfrm>
            <a:off x="629841" y="273844"/>
            <a:ext cx="7886700" cy="994172"/>
          </a:xfrm>
        </p:spPr>
        <p:txBody>
          <a:bodyPr/>
          <a:lstStyle/>
          <a:p>
            <a:r>
              <a:rPr lang="zh-CN" altLang="en-US"/>
              <a:t>单击此处编辑母版标题样式</a:t>
            </a:r>
            <a:endParaRPr lang="en-US" dirty="0"/>
          </a:p>
        </p:txBody>
      </p:sp>
      <p:sp>
        <p:nvSpPr>
          <p:cNvPr id="3" name="Text Placeholder 2"/>
          <p:cNvSpPr>
            <a:spLocks noGrp="1"/>
          </p:cNvSpPr>
          <p:nvPr>
            <p:ph type="body" idx="1" hasCustomPrompt="1"/>
          </p:nvPr>
        </p:nvSpPr>
        <p:spPr>
          <a:xfrm>
            <a:off x="629842" y="1260872"/>
            <a:ext cx="3868340"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4" name="Content Placeholder 3"/>
          <p:cNvSpPr>
            <a:spLocks noGrp="1"/>
          </p:cNvSpPr>
          <p:nvPr>
            <p:ph sz="half" idx="2" hasCustomPrompt="1"/>
          </p:nvPr>
        </p:nvSpPr>
        <p:spPr>
          <a:xfrm>
            <a:off x="629842" y="1878806"/>
            <a:ext cx="3868340"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5" name="Text Placeholder 4"/>
          <p:cNvSpPr>
            <a:spLocks noGrp="1"/>
          </p:cNvSpPr>
          <p:nvPr>
            <p:ph type="body" sz="quarter" idx="3" hasCustomPrompt="1"/>
          </p:nvPr>
        </p:nvSpPr>
        <p:spPr>
          <a:xfrm>
            <a:off x="4629150" y="1260872"/>
            <a:ext cx="3887391" cy="617934"/>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zh-CN" altLang="en-US"/>
              <a:t>编辑母版文本样式</a:t>
            </a:r>
          </a:p>
        </p:txBody>
      </p:sp>
      <p:sp>
        <p:nvSpPr>
          <p:cNvPr id="6" name="Content Placeholder 5"/>
          <p:cNvSpPr>
            <a:spLocks noGrp="1"/>
          </p:cNvSpPr>
          <p:nvPr>
            <p:ph sz="quarter" idx="4" hasCustomPrompt="1"/>
          </p:nvPr>
        </p:nvSpPr>
        <p:spPr>
          <a:xfrm>
            <a:off x="4629150" y="1878806"/>
            <a:ext cx="3887391" cy="2763441"/>
          </a:xfrm>
        </p:spPr>
        <p:txBody>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7" name="Date Placeholder 6"/>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8" name="Footer Placeholder 7"/>
          <p:cNvSpPr>
            <a:spLocks noGrp="1"/>
          </p:cNvSpPr>
          <p:nvPr>
            <p:ph type="ftr" sz="quarter" idx="11"/>
          </p:nvPr>
        </p:nvSpPr>
        <p:spPr/>
        <p:txBody>
          <a:bodyPr/>
          <a:lstStyle/>
          <a:p>
            <a:endParaRPr lang="zh-CN" altLang="en-US"/>
          </a:p>
        </p:txBody>
      </p:sp>
      <p:sp>
        <p:nvSpPr>
          <p:cNvPr id="9" name="Slide Number Placeholder 8"/>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仅标题">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zh-CN" altLang="en-US"/>
              <a:t>单击此处编辑母版标题样式</a:t>
            </a:r>
            <a:endParaRPr lang="en-US" dirty="0"/>
          </a:p>
        </p:txBody>
      </p:sp>
      <p:sp>
        <p:nvSpPr>
          <p:cNvPr id="3" name="Date Placeholder 2"/>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4" name="Footer Placeholder 3"/>
          <p:cNvSpPr>
            <a:spLocks noGrp="1"/>
          </p:cNvSpPr>
          <p:nvPr>
            <p:ph type="ftr" sz="quarter" idx="11"/>
          </p:nvPr>
        </p:nvSpPr>
        <p:spPr/>
        <p:txBody>
          <a:bodyPr/>
          <a:lstStyle/>
          <a:p>
            <a:endParaRPr lang="zh-CN" altLang="en-US"/>
          </a:p>
        </p:txBody>
      </p:sp>
      <p:sp>
        <p:nvSpPr>
          <p:cNvPr id="5" name="Slide Number Placeholder 4"/>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3" name="Footer Placeholder 2"/>
          <p:cNvSpPr>
            <a:spLocks noGrp="1"/>
          </p:cNvSpPr>
          <p:nvPr>
            <p:ph type="ftr" sz="quarter" idx="11"/>
          </p:nvPr>
        </p:nvSpPr>
        <p:spPr/>
        <p:txBody>
          <a:bodyPr/>
          <a:lstStyle/>
          <a:p>
            <a:endParaRPr lang="zh-CN" altLang="en-US"/>
          </a:p>
        </p:txBody>
      </p:sp>
      <p:sp>
        <p:nvSpPr>
          <p:cNvPr id="4" name="Slide Number Placeholder 3"/>
          <p:cNvSpPr>
            <a:spLocks noGrp="1"/>
          </p:cNvSpPr>
          <p:nvPr>
            <p:ph type="sldNum" sz="quarter" idx="12"/>
          </p:nvPr>
        </p:nvSpPr>
        <p:spPr/>
        <p:txBody>
          <a:bodyPr/>
          <a:lstStyle/>
          <a:p>
            <a:fld id="{AB42095A-155F-4828-88E3-4DF16DB3926E}" type="slidenum">
              <a:rPr lang="zh-CN" altLang="en-US" smtClean="0"/>
              <a:t>‹#›</a:t>
            </a:fld>
            <a:endParaRPr lang="zh-CN" altLang="en-US" dirty="0"/>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内容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Content Placeholder 2"/>
          <p:cNvSpPr>
            <a:spLocks noGrp="1"/>
          </p:cNvSpPr>
          <p:nvPr>
            <p:ph idx="1" hasCustomPrompt="1"/>
          </p:nvPr>
        </p:nvSpPr>
        <p:spPr>
          <a:xfrm>
            <a:off x="3887391" y="740569"/>
            <a:ext cx="4629150" cy="3655219"/>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629841" y="342900"/>
            <a:ext cx="2949178" cy="1200150"/>
          </a:xfrm>
        </p:spPr>
        <p:txBody>
          <a:bodyPr anchor="b"/>
          <a:lstStyle>
            <a:lvl1pPr>
              <a:defRPr sz="2400"/>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3887391" y="740569"/>
            <a:ext cx="4629150" cy="3655219"/>
          </a:xfrm>
        </p:spPr>
        <p:txBody>
          <a:bodyPr anchor="t"/>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r>
              <a:rPr lang="zh-CN" altLang="en-US"/>
              <a:t>单击图标添加图片</a:t>
            </a:r>
            <a:endParaRPr lang="en-US" dirty="0"/>
          </a:p>
        </p:txBody>
      </p:sp>
      <p:sp>
        <p:nvSpPr>
          <p:cNvPr id="4" name="Text Placeholder 3"/>
          <p:cNvSpPr>
            <a:spLocks noGrp="1"/>
          </p:cNvSpPr>
          <p:nvPr>
            <p:ph type="body" sz="half" idx="2" hasCustomPrompt="1"/>
          </p:nvPr>
        </p:nvSpPr>
        <p:spPr>
          <a:xfrm>
            <a:off x="629841" y="1543050"/>
            <a:ext cx="2949178" cy="2858691"/>
          </a:xfrm>
        </p:spPr>
        <p:txBody>
          <a:bodyPr/>
          <a:lstStyle>
            <a:lvl1pPr marL="0" indent="0">
              <a:buNone/>
              <a:defRPr sz="1200"/>
            </a:lvl1pPr>
            <a:lvl2pPr marL="342900" indent="0">
              <a:buNone/>
              <a:defRPr sz="1050"/>
            </a:lvl2pPr>
            <a:lvl3pPr marL="685800" indent="0">
              <a:buNone/>
              <a:defRPr sz="900"/>
            </a:lvl3pPr>
            <a:lvl4pPr marL="1028700" indent="0">
              <a:buNone/>
              <a:defRPr sz="750"/>
            </a:lvl4pPr>
            <a:lvl5pPr marL="1371600" indent="0">
              <a:buNone/>
              <a:defRPr sz="750"/>
            </a:lvl5pPr>
            <a:lvl6pPr marL="1714500" indent="0">
              <a:buNone/>
              <a:defRPr sz="750"/>
            </a:lvl6pPr>
            <a:lvl7pPr marL="2057400" indent="0">
              <a:buNone/>
              <a:defRPr sz="750"/>
            </a:lvl7pPr>
            <a:lvl8pPr marL="2400300" indent="0">
              <a:buNone/>
              <a:defRPr sz="750"/>
            </a:lvl8pPr>
            <a:lvl9pPr marL="2743200" indent="0">
              <a:buNone/>
              <a:defRPr sz="750"/>
            </a:lvl9pPr>
          </a:lstStyle>
          <a:p>
            <a:pPr lvl="0"/>
            <a:r>
              <a:rPr lang="zh-CN" altLang="en-US"/>
              <a:t>编辑母版文本样式</a:t>
            </a:r>
          </a:p>
        </p:txBody>
      </p:sp>
      <p:sp>
        <p:nvSpPr>
          <p:cNvPr id="5" name="Date Placeholder 4"/>
          <p:cNvSpPr>
            <a:spLocks noGrp="1"/>
          </p:cNvSpPr>
          <p:nvPr>
            <p:ph type="dt" sz="half" idx="10"/>
          </p:nvPr>
        </p:nvSpPr>
        <p:spPr/>
        <p:txBody>
          <a:bodyPr/>
          <a:lstStyle/>
          <a:p>
            <a:fld id="{62F42BBC-1C3A-4FB4-B469-39CAE4BFAEBF}" type="datetimeFigureOut">
              <a:rPr lang="zh-CN" altLang="en-US" smtClean="0"/>
              <a:t>2021/1/5</a:t>
            </a:fld>
            <a:endParaRPr lang="zh-CN" altLang="en-US"/>
          </a:p>
        </p:txBody>
      </p:sp>
      <p:sp>
        <p:nvSpPr>
          <p:cNvPr id="6" name="Footer Placeholder 5"/>
          <p:cNvSpPr>
            <a:spLocks noGrp="1"/>
          </p:cNvSpPr>
          <p:nvPr>
            <p:ph type="ftr" sz="quarter" idx="11"/>
          </p:nvPr>
        </p:nvSpPr>
        <p:spPr/>
        <p:txBody>
          <a:bodyPr/>
          <a:lstStyle/>
          <a:p>
            <a:endParaRPr lang="zh-CN" altLang="en-US"/>
          </a:p>
        </p:txBody>
      </p:sp>
      <p:sp>
        <p:nvSpPr>
          <p:cNvPr id="7" name="Slide Number Placeholder 6"/>
          <p:cNvSpPr>
            <a:spLocks noGrp="1"/>
          </p:cNvSpPr>
          <p:nvPr>
            <p:ph type="sldNum" sz="quarter" idx="12"/>
          </p:nvPr>
        </p:nvSpPr>
        <p:spPr/>
        <p:txBody>
          <a:bodyPr/>
          <a:lstStyle/>
          <a:p>
            <a:fld id="{AB42095A-155F-4828-88E3-4DF16DB3926E}" type="slidenum">
              <a:rPr lang="zh-CN" altLang="en-US" smtClean="0"/>
              <a:t>‹#›</a:t>
            </a:fld>
            <a:endParaRPr lang="zh-CN" altLang="en-US"/>
          </a:p>
        </p:txBody>
      </p:sp>
    </p:spTree>
  </p:cSld>
  <p:clrMapOvr>
    <a:masterClrMapping/>
  </p:clrMapOvr>
  <mc:AlternateContent xmlns:mc="http://schemas.openxmlformats.org/markup-compatibility/2006" xmlns:p14="http://schemas.microsoft.com/office/powerpoint/2010/main">
    <mc:Choice Requires="p14">
      <p:transition p14:dur="9"/>
    </mc:Choice>
    <mc:Fallback xmlns="">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273844"/>
            <a:ext cx="7886700" cy="994172"/>
          </a:xfrm>
          <a:prstGeom prst="rect">
            <a:avLst/>
          </a:prstGeom>
        </p:spPr>
        <p:txBody>
          <a:bodyPr vert="horz" lIns="91440" tIns="45720" rIns="91440" bIns="45720" rtlCol="0" anchor="ctr">
            <a:normAutofit/>
          </a:bodyPr>
          <a:lstStyle/>
          <a:p>
            <a:r>
              <a:rPr lang="zh-CN" altLang="en-US"/>
              <a:t>单击此处编辑母版标题样式</a:t>
            </a:r>
            <a:endParaRPr lang="en-US" dirty="0"/>
          </a:p>
        </p:txBody>
      </p:sp>
      <p:sp>
        <p:nvSpPr>
          <p:cNvPr id="3" name="Text Placeholder 2"/>
          <p:cNvSpPr>
            <a:spLocks noGrp="1"/>
          </p:cNvSpPr>
          <p:nvPr>
            <p:ph type="body" idx="1"/>
          </p:nvPr>
        </p:nvSpPr>
        <p:spPr>
          <a:xfrm>
            <a:off x="628650" y="1369219"/>
            <a:ext cx="7886700" cy="3263504"/>
          </a:xfrm>
          <a:prstGeom prst="rect">
            <a:avLst/>
          </a:prstGeom>
        </p:spPr>
        <p:txBody>
          <a:bodyPr vert="horz" lIns="91440" tIns="45720" rIns="91440" bIns="45720" rtlCol="0">
            <a:normAutofit/>
          </a:body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en-US" dirty="0"/>
          </a:p>
        </p:txBody>
      </p:sp>
      <p:sp>
        <p:nvSpPr>
          <p:cNvPr id="4" name="Date Placeholder 3"/>
          <p:cNvSpPr>
            <a:spLocks noGrp="1"/>
          </p:cNvSpPr>
          <p:nvPr>
            <p:ph type="dt" sz="half" idx="2"/>
          </p:nvPr>
        </p:nvSpPr>
        <p:spPr>
          <a:xfrm>
            <a:off x="628650" y="4767263"/>
            <a:ext cx="2057400" cy="273844"/>
          </a:xfrm>
          <a:prstGeom prst="rect">
            <a:avLst/>
          </a:prstGeom>
        </p:spPr>
        <p:txBody>
          <a:bodyPr vert="horz" lIns="91440" tIns="45720" rIns="91440" bIns="45720" rtlCol="0" anchor="ctr"/>
          <a:lstStyle>
            <a:lvl1pPr algn="l">
              <a:defRPr sz="900">
                <a:solidFill>
                  <a:schemeClr val="tx1">
                    <a:tint val="75000"/>
                  </a:schemeClr>
                </a:solidFill>
              </a:defRPr>
            </a:lvl1pPr>
          </a:lstStyle>
          <a:p>
            <a:fld id="{62F42BBC-1C3A-4FB4-B469-39CAE4BFAEBF}" type="datetimeFigureOut">
              <a:rPr lang="zh-CN" altLang="en-US" smtClean="0"/>
              <a:t>2021/1/5</a:t>
            </a:fld>
            <a:endParaRPr lang="zh-CN" altLang="en-US"/>
          </a:p>
        </p:txBody>
      </p:sp>
      <p:sp>
        <p:nvSpPr>
          <p:cNvPr id="5" name="Footer Placeholder 4"/>
          <p:cNvSpPr>
            <a:spLocks noGrp="1"/>
          </p:cNvSpPr>
          <p:nvPr>
            <p:ph type="ftr" sz="quarter" idx="3"/>
          </p:nvPr>
        </p:nvSpPr>
        <p:spPr>
          <a:xfrm>
            <a:off x="3028950" y="4767263"/>
            <a:ext cx="3086100" cy="273844"/>
          </a:xfrm>
          <a:prstGeom prst="rect">
            <a:avLst/>
          </a:prstGeom>
        </p:spPr>
        <p:txBody>
          <a:bodyPr vert="horz" lIns="91440" tIns="45720" rIns="91440" bIns="45720" rtlCol="0" anchor="ctr"/>
          <a:lstStyle>
            <a:lvl1pPr algn="ctr">
              <a:defRPr sz="900">
                <a:solidFill>
                  <a:schemeClr val="tx1">
                    <a:tint val="75000"/>
                  </a:schemeClr>
                </a:solidFill>
              </a:defRPr>
            </a:lvl1pPr>
          </a:lstStyle>
          <a:p>
            <a:endParaRPr lang="zh-CN" altLang="en-US"/>
          </a:p>
        </p:txBody>
      </p:sp>
      <p:sp>
        <p:nvSpPr>
          <p:cNvPr id="6" name="Slide Number Placeholder 5"/>
          <p:cNvSpPr>
            <a:spLocks noGrp="1"/>
          </p:cNvSpPr>
          <p:nvPr>
            <p:ph type="sldNum" sz="quarter" idx="4"/>
          </p:nvPr>
        </p:nvSpPr>
        <p:spPr>
          <a:xfrm>
            <a:off x="6457950" y="4767263"/>
            <a:ext cx="2057400" cy="273844"/>
          </a:xfrm>
          <a:prstGeom prst="rect">
            <a:avLst/>
          </a:prstGeom>
        </p:spPr>
        <p:txBody>
          <a:bodyPr vert="horz" lIns="91440" tIns="45720" rIns="91440" bIns="45720" rtlCol="0" anchor="ctr"/>
          <a:lstStyle>
            <a:lvl1pPr algn="r">
              <a:defRPr sz="900">
                <a:solidFill>
                  <a:schemeClr val="tx1">
                    <a:tint val="75000"/>
                  </a:schemeClr>
                </a:solidFill>
              </a:defRPr>
            </a:lvl1pPr>
          </a:lstStyle>
          <a:p>
            <a:fld id="{AB42095A-155F-4828-88E3-4DF16DB3926E}" type="slidenum">
              <a:rPr lang="zh-CN" altLang="en-US" smtClean="0"/>
              <a:t>‹#›</a:t>
            </a:fld>
            <a:endParaRPr lang="zh-CN"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Lst>
  <mc:AlternateContent xmlns:mc="http://schemas.openxmlformats.org/markup-compatibility/2006" xmlns:p14="http://schemas.microsoft.com/office/powerpoint/2010/main">
    <mc:Choice Requires="p14">
      <p:transition p14:dur="9"/>
    </mc:Choice>
    <mc:Fallback xmlns="">
      <p:transition/>
    </mc:Fallback>
  </mc:AlternateContent>
  <p:txStyles>
    <p:titleStyle>
      <a:lvl1pPr algn="l" defTabSz="685800" rtl="0" eaLnBrk="1" latinLnBrk="0" hangingPunct="1">
        <a:lnSpc>
          <a:spcPct val="90000"/>
        </a:lnSpc>
        <a:spcBef>
          <a:spcPct val="0"/>
        </a:spcBef>
        <a:buNone/>
        <a:defRPr sz="3300" kern="1200">
          <a:solidFill>
            <a:schemeClr val="tx1"/>
          </a:solidFill>
          <a:latin typeface="+mj-lt"/>
          <a:ea typeface="+mj-ea"/>
          <a:cs typeface="+mj-cs"/>
        </a:defRPr>
      </a:lvl1pPr>
    </p:titleStyle>
    <p:bodyStyle>
      <a:lvl1pPr marL="171450" indent="-171450" algn="l" defTabSz="685800" rtl="0" eaLnBrk="1" latinLnBrk="0" hangingPunct="1">
        <a:lnSpc>
          <a:spcPct val="90000"/>
        </a:lnSpc>
        <a:spcBef>
          <a:spcPts val="750"/>
        </a:spcBef>
        <a:buFont typeface="Arial" panose="020B0604020202090204" pitchFamily="34" charset="0"/>
        <a:buChar char="•"/>
        <a:defRPr sz="2100" kern="1200">
          <a:solidFill>
            <a:schemeClr val="tx1"/>
          </a:solidFill>
          <a:latin typeface="+mn-lt"/>
          <a:ea typeface="+mn-ea"/>
          <a:cs typeface="+mn-cs"/>
        </a:defRPr>
      </a:lvl1pPr>
      <a:lvl2pPr marL="514350" indent="-171450" algn="l" defTabSz="685800" rtl="0" eaLnBrk="1" latinLnBrk="0" hangingPunct="1">
        <a:lnSpc>
          <a:spcPct val="90000"/>
        </a:lnSpc>
        <a:spcBef>
          <a:spcPts val="375"/>
        </a:spcBef>
        <a:buFont typeface="Arial" panose="020B0604020202090204" pitchFamily="34" charset="0"/>
        <a:buChar char="•"/>
        <a:defRPr sz="1800" kern="1200">
          <a:solidFill>
            <a:schemeClr val="tx1"/>
          </a:solidFill>
          <a:latin typeface="+mn-lt"/>
          <a:ea typeface="+mn-ea"/>
          <a:cs typeface="+mn-cs"/>
        </a:defRPr>
      </a:lvl2pPr>
      <a:lvl3pPr marL="857250" indent="-171450" algn="l" defTabSz="685800" rtl="0" eaLnBrk="1" latinLnBrk="0" hangingPunct="1">
        <a:lnSpc>
          <a:spcPct val="90000"/>
        </a:lnSpc>
        <a:spcBef>
          <a:spcPts val="375"/>
        </a:spcBef>
        <a:buFont typeface="Arial" panose="020B0604020202090204" pitchFamily="34" charset="0"/>
        <a:buChar char="•"/>
        <a:defRPr sz="1500" kern="1200">
          <a:solidFill>
            <a:schemeClr val="tx1"/>
          </a:solidFill>
          <a:latin typeface="+mn-lt"/>
          <a:ea typeface="+mn-ea"/>
          <a:cs typeface="+mn-cs"/>
        </a:defRPr>
      </a:lvl3pPr>
      <a:lvl4pPr marL="12001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4pPr>
      <a:lvl5pPr marL="15430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5pPr>
      <a:lvl6pPr marL="18859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6pPr>
      <a:lvl7pPr marL="22288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7pPr>
      <a:lvl8pPr marL="25717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8pPr>
      <a:lvl9pPr marL="2914650" indent="-171450" algn="l" defTabSz="685800" rtl="0" eaLnBrk="1" latinLnBrk="0" hangingPunct="1">
        <a:lnSpc>
          <a:spcPct val="90000"/>
        </a:lnSpc>
        <a:spcBef>
          <a:spcPts val="375"/>
        </a:spcBef>
        <a:buFont typeface="Arial" panose="020B0604020202090204" pitchFamily="34" charset="0"/>
        <a:buChar char="•"/>
        <a:defRPr sz="1350" kern="1200">
          <a:solidFill>
            <a:schemeClr val="tx1"/>
          </a:solidFill>
          <a:latin typeface="+mn-lt"/>
          <a:ea typeface="+mn-ea"/>
          <a:cs typeface="+mn-cs"/>
        </a:defRPr>
      </a:lvl9pPr>
    </p:bodyStyle>
    <p:otherStyle>
      <a:defPPr>
        <a:defRPr lang="en-US"/>
      </a:defPPr>
      <a:lvl1pPr marL="0" algn="l" defTabSz="685800" rtl="0" eaLnBrk="1" latinLnBrk="0" hangingPunct="1">
        <a:defRPr sz="1350" kern="1200">
          <a:solidFill>
            <a:schemeClr val="tx1"/>
          </a:solidFill>
          <a:latin typeface="+mn-lt"/>
          <a:ea typeface="+mn-ea"/>
          <a:cs typeface="+mn-cs"/>
        </a:defRPr>
      </a:lvl1pPr>
      <a:lvl2pPr marL="342900" algn="l" defTabSz="685800" rtl="0" eaLnBrk="1" latinLnBrk="0" hangingPunct="1">
        <a:defRPr sz="1350" kern="1200">
          <a:solidFill>
            <a:schemeClr val="tx1"/>
          </a:solidFill>
          <a:latin typeface="+mn-lt"/>
          <a:ea typeface="+mn-ea"/>
          <a:cs typeface="+mn-cs"/>
        </a:defRPr>
      </a:lvl2pPr>
      <a:lvl3pPr marL="685800" algn="l" defTabSz="685800" rtl="0" eaLnBrk="1" latinLnBrk="0" hangingPunct="1">
        <a:defRPr sz="1350" kern="1200">
          <a:solidFill>
            <a:schemeClr val="tx1"/>
          </a:solidFill>
          <a:latin typeface="+mn-lt"/>
          <a:ea typeface="+mn-ea"/>
          <a:cs typeface="+mn-cs"/>
        </a:defRPr>
      </a:lvl3pPr>
      <a:lvl4pPr marL="1028700" algn="l" defTabSz="685800" rtl="0" eaLnBrk="1" latinLnBrk="0" hangingPunct="1">
        <a:defRPr sz="1350" kern="1200">
          <a:solidFill>
            <a:schemeClr val="tx1"/>
          </a:solidFill>
          <a:latin typeface="+mn-lt"/>
          <a:ea typeface="+mn-ea"/>
          <a:cs typeface="+mn-cs"/>
        </a:defRPr>
      </a:lvl4pPr>
      <a:lvl5pPr marL="1371600" algn="l" defTabSz="685800" rtl="0" eaLnBrk="1" latinLnBrk="0" hangingPunct="1">
        <a:defRPr sz="1350" kern="1200">
          <a:solidFill>
            <a:schemeClr val="tx1"/>
          </a:solidFill>
          <a:latin typeface="+mn-lt"/>
          <a:ea typeface="+mn-ea"/>
          <a:cs typeface="+mn-cs"/>
        </a:defRPr>
      </a:lvl5pPr>
      <a:lvl6pPr marL="1714500" algn="l" defTabSz="685800" rtl="0" eaLnBrk="1" latinLnBrk="0" hangingPunct="1">
        <a:defRPr sz="1350" kern="1200">
          <a:solidFill>
            <a:schemeClr val="tx1"/>
          </a:solidFill>
          <a:latin typeface="+mn-lt"/>
          <a:ea typeface="+mn-ea"/>
          <a:cs typeface="+mn-cs"/>
        </a:defRPr>
      </a:lvl6pPr>
      <a:lvl7pPr marL="2057400" algn="l" defTabSz="685800" rtl="0" eaLnBrk="1" latinLnBrk="0" hangingPunct="1">
        <a:defRPr sz="1350" kern="1200">
          <a:solidFill>
            <a:schemeClr val="tx1"/>
          </a:solidFill>
          <a:latin typeface="+mn-lt"/>
          <a:ea typeface="+mn-ea"/>
          <a:cs typeface="+mn-cs"/>
        </a:defRPr>
      </a:lvl7pPr>
      <a:lvl8pPr marL="2400300" algn="l" defTabSz="685800" rtl="0" eaLnBrk="1" latinLnBrk="0" hangingPunct="1">
        <a:defRPr sz="1350" kern="1200">
          <a:solidFill>
            <a:schemeClr val="tx1"/>
          </a:solidFill>
          <a:latin typeface="+mn-lt"/>
          <a:ea typeface="+mn-ea"/>
          <a:cs typeface="+mn-cs"/>
        </a:defRPr>
      </a:lvl8pPr>
      <a:lvl9pPr marL="2743200" algn="l" defTabSz="685800" rtl="0" eaLnBrk="1" latinLnBrk="0" hangingPunct="1">
        <a:defRPr sz="135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mp3"/><Relationship Id="rId1" Type="http://schemas.microsoft.com/office/2007/relationships/media" Target="../media/media1.mp3"/><Relationship Id="rId5" Type="http://schemas.openxmlformats.org/officeDocument/2006/relationships/image" Target="../media/image1.png"/><Relationship Id="rId4"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3" Type="http://schemas.openxmlformats.org/officeDocument/2006/relationships/notesSlide" Target="../notesSlides/notesSlide10.xml"/><Relationship Id="rId2" Type="http://schemas.openxmlformats.org/officeDocument/2006/relationships/slideLayout" Target="../slideLayouts/slideLayout7.xml"/><Relationship Id="rId1" Type="http://schemas.openxmlformats.org/officeDocument/2006/relationships/tags" Target="../tags/tag9.xml"/><Relationship Id="rId5" Type="http://schemas.openxmlformats.org/officeDocument/2006/relationships/image" Target="../media/image16.png"/><Relationship Id="rId4" Type="http://schemas.openxmlformats.org/officeDocument/2006/relationships/image" Target="../media/image15.png"/></Relationships>
</file>

<file path=ppt/slides/_rels/slide11.xml.rels><?xml version="1.0" encoding="UTF-8" standalone="yes"?>
<Relationships xmlns="http://schemas.openxmlformats.org/package/2006/relationships"><Relationship Id="rId3" Type="http://schemas.openxmlformats.org/officeDocument/2006/relationships/notesSlide" Target="../notesSlides/notesSlide11.xml"/><Relationship Id="rId2" Type="http://schemas.openxmlformats.org/officeDocument/2006/relationships/slideLayout" Target="../slideLayouts/slideLayout7.xml"/><Relationship Id="rId1" Type="http://schemas.openxmlformats.org/officeDocument/2006/relationships/tags" Target="../tags/tag10.xml"/><Relationship Id="rId6" Type="http://schemas.openxmlformats.org/officeDocument/2006/relationships/image" Target="../media/image19.png"/><Relationship Id="rId5" Type="http://schemas.openxmlformats.org/officeDocument/2006/relationships/image" Target="../media/image18.png"/><Relationship Id="rId4" Type="http://schemas.openxmlformats.org/officeDocument/2006/relationships/image" Target="../media/image17.png"/></Relationships>
</file>

<file path=ppt/slides/_rels/slide12.xml.rels><?xml version="1.0" encoding="UTF-8" standalone="yes"?>
<Relationships xmlns="http://schemas.openxmlformats.org/package/2006/relationships"><Relationship Id="rId3" Type="http://schemas.openxmlformats.org/officeDocument/2006/relationships/notesSlide" Target="../notesSlides/notesSlide12.xml"/><Relationship Id="rId2" Type="http://schemas.openxmlformats.org/officeDocument/2006/relationships/slideLayout" Target="../slideLayouts/slideLayout7.xml"/><Relationship Id="rId1" Type="http://schemas.openxmlformats.org/officeDocument/2006/relationships/tags" Target="../tags/tag11.xml"/><Relationship Id="rId4" Type="http://schemas.openxmlformats.org/officeDocument/2006/relationships/image" Target="../media/image20.png"/></Relationships>
</file>

<file path=ppt/slides/_rels/slide13.xml.rels><?xml version="1.0" encoding="UTF-8" standalone="yes"?>
<Relationships xmlns="http://schemas.openxmlformats.org/package/2006/relationships"><Relationship Id="rId3" Type="http://schemas.openxmlformats.org/officeDocument/2006/relationships/notesSlide" Target="../notesSlides/notesSlide13.xml"/><Relationship Id="rId2" Type="http://schemas.openxmlformats.org/officeDocument/2006/relationships/slideLayout" Target="../slideLayouts/slideLayout7.xml"/><Relationship Id="rId1" Type="http://schemas.openxmlformats.org/officeDocument/2006/relationships/tags" Target="../tags/tag12.xml"/><Relationship Id="rId5" Type="http://schemas.openxmlformats.org/officeDocument/2006/relationships/image" Target="../media/image22.jpeg"/><Relationship Id="rId4" Type="http://schemas.openxmlformats.org/officeDocument/2006/relationships/image" Target="../media/image21.jpeg"/></Relationships>
</file>

<file path=ppt/slides/_rels/slide14.xml.rels><?xml version="1.0" encoding="UTF-8" standalone="yes"?>
<Relationships xmlns="http://schemas.openxmlformats.org/package/2006/relationships"><Relationship Id="rId3" Type="http://schemas.openxmlformats.org/officeDocument/2006/relationships/notesSlide" Target="../notesSlides/notesSlide14.xml"/><Relationship Id="rId2" Type="http://schemas.openxmlformats.org/officeDocument/2006/relationships/slideLayout" Target="../slideLayouts/slideLayout7.xml"/><Relationship Id="rId1" Type="http://schemas.openxmlformats.org/officeDocument/2006/relationships/tags" Target="../tags/tag13.xml"/><Relationship Id="rId5" Type="http://schemas.openxmlformats.org/officeDocument/2006/relationships/image" Target="../media/image23.emf"/><Relationship Id="rId4" Type="http://schemas.openxmlformats.org/officeDocument/2006/relationships/oleObject" Target="../embeddings/oleObject1.bin"/></Relationships>
</file>

<file path=ppt/slides/_rels/slide15.xml.rels><?xml version="1.0" encoding="UTF-8" standalone="yes"?>
<Relationships xmlns="http://schemas.openxmlformats.org/package/2006/relationships"><Relationship Id="rId3" Type="http://schemas.openxmlformats.org/officeDocument/2006/relationships/notesSlide" Target="../notesSlides/notesSlide15.xml"/><Relationship Id="rId2" Type="http://schemas.openxmlformats.org/officeDocument/2006/relationships/slideLayout" Target="../slideLayouts/slideLayout7.xml"/><Relationship Id="rId1" Type="http://schemas.openxmlformats.org/officeDocument/2006/relationships/tags" Target="../tags/tag14.xml"/><Relationship Id="rId4" Type="http://schemas.openxmlformats.org/officeDocument/2006/relationships/image" Target="../media/image24.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file:///C:\Users\ThinkjPad\Desktop\&#25991;&#20214;&#19979;&#36733;\fenxi03.mp4" TargetMode="External"/><Relationship Id="rId1" Type="http://schemas.openxmlformats.org/officeDocument/2006/relationships/tags" Target="../tags/tag15.xml"/><Relationship Id="rId5" Type="http://schemas.openxmlformats.org/officeDocument/2006/relationships/image" Target="../media/image25.png"/><Relationship Id="rId4"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3" Type="http://schemas.openxmlformats.org/officeDocument/2006/relationships/notesSlide" Target="../notesSlides/notesSlide17.xml"/><Relationship Id="rId2" Type="http://schemas.openxmlformats.org/officeDocument/2006/relationships/slideLayout" Target="../slideLayouts/slideLayout7.xml"/><Relationship Id="rId1" Type="http://schemas.openxmlformats.org/officeDocument/2006/relationships/tags" Target="../tags/tag16.xml"/><Relationship Id="rId4" Type="http://schemas.openxmlformats.org/officeDocument/2006/relationships/image" Target="../media/image26.gif"/></Relationships>
</file>

<file path=ppt/slides/_rels/slide18.xml.rels><?xml version="1.0" encoding="UTF-8" standalone="yes"?>
<Relationships xmlns="http://schemas.openxmlformats.org/package/2006/relationships"><Relationship Id="rId3" Type="http://schemas.openxmlformats.org/officeDocument/2006/relationships/notesSlide" Target="../notesSlides/notesSlide18.xml"/><Relationship Id="rId2" Type="http://schemas.openxmlformats.org/officeDocument/2006/relationships/slideLayout" Target="../slideLayouts/slideLayout7.xml"/><Relationship Id="rId1" Type="http://schemas.openxmlformats.org/officeDocument/2006/relationships/tags" Target="../tags/tag17.xml"/><Relationship Id="rId5" Type="http://schemas.openxmlformats.org/officeDocument/2006/relationships/image" Target="../media/image28.png"/><Relationship Id="rId4" Type="http://schemas.openxmlformats.org/officeDocument/2006/relationships/image" Target="../media/image27.jpeg"/></Relationships>
</file>

<file path=ppt/slides/_rels/slide19.xml.rels><?xml version="1.0" encoding="UTF-8" standalone="yes"?>
<Relationships xmlns="http://schemas.openxmlformats.org/package/2006/relationships"><Relationship Id="rId3" Type="http://schemas.openxmlformats.org/officeDocument/2006/relationships/notesSlide" Target="../notesSlides/notesSlide19.xml"/><Relationship Id="rId2" Type="http://schemas.openxmlformats.org/officeDocument/2006/relationships/slideLayout" Target="../slideLayouts/slideLayout7.xml"/><Relationship Id="rId1" Type="http://schemas.openxmlformats.org/officeDocument/2006/relationships/tags" Target="../tags/tag18.xml"/><Relationship Id="rId5" Type="http://schemas.openxmlformats.org/officeDocument/2006/relationships/image" Target="../media/image30.png"/><Relationship Id="rId4" Type="http://schemas.openxmlformats.org/officeDocument/2006/relationships/image" Target="../media/image29.png"/></Relationships>
</file>

<file path=ppt/slides/_rels/slide2.xml.rels><?xml version="1.0" encoding="UTF-8" standalone="yes"?>
<Relationships xmlns="http://schemas.openxmlformats.org/package/2006/relationships"><Relationship Id="rId3" Type="http://schemas.openxmlformats.org/officeDocument/2006/relationships/tags" Target="../tags/tag3.xml"/><Relationship Id="rId2" Type="http://schemas.openxmlformats.org/officeDocument/2006/relationships/tags" Target="../tags/tag2.xml"/><Relationship Id="rId1" Type="http://schemas.openxmlformats.org/officeDocument/2006/relationships/tags" Target="../tags/tag1.xml"/><Relationship Id="rId5" Type="http://schemas.openxmlformats.org/officeDocument/2006/relationships/notesSlide" Target="../notesSlides/notesSlide2.xml"/><Relationship Id="rId4" Type="http://schemas.openxmlformats.org/officeDocument/2006/relationships/slideLayout" Target="../slideLayouts/slideLayout12.xml"/></Relationships>
</file>

<file path=ppt/slides/_rels/slide20.xml.rels><?xml version="1.0" encoding="UTF-8" standalone="yes"?>
<Relationships xmlns="http://schemas.openxmlformats.org/package/2006/relationships"><Relationship Id="rId3" Type="http://schemas.openxmlformats.org/officeDocument/2006/relationships/notesSlide" Target="../notesSlides/notesSlide20.xml"/><Relationship Id="rId2" Type="http://schemas.openxmlformats.org/officeDocument/2006/relationships/slideLayout" Target="../slideLayouts/slideLayout7.xml"/><Relationship Id="rId1" Type="http://schemas.openxmlformats.org/officeDocument/2006/relationships/tags" Target="../tags/tag19.xml"/><Relationship Id="rId5" Type="http://schemas.openxmlformats.org/officeDocument/2006/relationships/image" Target="../media/image32.jpeg"/><Relationship Id="rId4" Type="http://schemas.openxmlformats.org/officeDocument/2006/relationships/image" Target="../media/image31.jpeg"/></Relationships>
</file>

<file path=ppt/slides/_rels/slide21.xml.rels><?xml version="1.0" encoding="UTF-8" standalone="yes"?>
<Relationships xmlns="http://schemas.openxmlformats.org/package/2006/relationships"><Relationship Id="rId3" Type="http://schemas.openxmlformats.org/officeDocument/2006/relationships/notesSlide" Target="../notesSlides/notesSlide21.xml"/><Relationship Id="rId2" Type="http://schemas.openxmlformats.org/officeDocument/2006/relationships/slideLayout" Target="../slideLayouts/slideLayout7.xml"/><Relationship Id="rId1" Type="http://schemas.openxmlformats.org/officeDocument/2006/relationships/tags" Target="../tags/tag20.xml"/><Relationship Id="rId5" Type="http://schemas.openxmlformats.org/officeDocument/2006/relationships/image" Target="../media/image34.jpeg"/><Relationship Id="rId4" Type="http://schemas.openxmlformats.org/officeDocument/2006/relationships/image" Target="../media/image33.jpeg"/></Relationships>
</file>

<file path=ppt/slides/_rels/slide22.xml.rels><?xml version="1.0" encoding="UTF-8" standalone="yes"?>
<Relationships xmlns="http://schemas.openxmlformats.org/package/2006/relationships"><Relationship Id="rId3" Type="http://schemas.openxmlformats.org/officeDocument/2006/relationships/notesSlide" Target="../notesSlides/notesSlide22.xml"/><Relationship Id="rId2" Type="http://schemas.openxmlformats.org/officeDocument/2006/relationships/slideLayout" Target="../slideLayouts/slideLayout7.xml"/><Relationship Id="rId1" Type="http://schemas.openxmlformats.org/officeDocument/2006/relationships/tags" Target="../tags/tag21.xml"/><Relationship Id="rId4" Type="http://schemas.openxmlformats.org/officeDocument/2006/relationships/image" Target="../media/image35.jpeg"/></Relationships>
</file>

<file path=ppt/slides/_rels/slide23.xml.rels><?xml version="1.0" encoding="UTF-8" standalone="yes"?>
<Relationships xmlns="http://schemas.openxmlformats.org/package/2006/relationships"><Relationship Id="rId3" Type="http://schemas.openxmlformats.org/officeDocument/2006/relationships/notesSlide" Target="../notesSlides/notesSlide23.xml"/><Relationship Id="rId2" Type="http://schemas.openxmlformats.org/officeDocument/2006/relationships/slideLayout" Target="../slideLayouts/slideLayout7.xml"/><Relationship Id="rId1" Type="http://schemas.openxmlformats.org/officeDocument/2006/relationships/tags" Target="../tags/tag22.xml"/><Relationship Id="rId5" Type="http://schemas.openxmlformats.org/officeDocument/2006/relationships/image" Target="../media/image37.jpeg"/><Relationship Id="rId4" Type="http://schemas.openxmlformats.org/officeDocument/2006/relationships/image" Target="../media/image36.jpeg"/></Relationships>
</file>

<file path=ppt/slides/_rels/slide24.xml.rels><?xml version="1.0" encoding="UTF-8" standalone="yes"?>
<Relationships xmlns="http://schemas.openxmlformats.org/package/2006/relationships"><Relationship Id="rId3" Type="http://schemas.openxmlformats.org/officeDocument/2006/relationships/notesSlide" Target="../notesSlides/notesSlide24.xml"/><Relationship Id="rId2" Type="http://schemas.openxmlformats.org/officeDocument/2006/relationships/slideLayout" Target="../slideLayouts/slideLayout7.xml"/><Relationship Id="rId1" Type="http://schemas.openxmlformats.org/officeDocument/2006/relationships/tags" Target="../tags/tag23.xml"/><Relationship Id="rId5" Type="http://schemas.openxmlformats.org/officeDocument/2006/relationships/image" Target="../media/image39.png"/><Relationship Id="rId4" Type="http://schemas.openxmlformats.org/officeDocument/2006/relationships/image" Target="../media/image38.png"/></Relationships>
</file>

<file path=ppt/slides/_rels/slide25.xml.rels><?xml version="1.0" encoding="UTF-8" standalone="yes"?>
<Relationships xmlns="http://schemas.openxmlformats.org/package/2006/relationships"><Relationship Id="rId3" Type="http://schemas.openxmlformats.org/officeDocument/2006/relationships/notesSlide" Target="../notesSlides/notesSlide25.xml"/><Relationship Id="rId2" Type="http://schemas.openxmlformats.org/officeDocument/2006/relationships/slideLayout" Target="../slideLayouts/slideLayout7.xml"/><Relationship Id="rId1" Type="http://schemas.openxmlformats.org/officeDocument/2006/relationships/tags" Target="../tags/tag24.xml"/><Relationship Id="rId5" Type="http://schemas.openxmlformats.org/officeDocument/2006/relationships/image" Target="../media/image41.jpeg"/><Relationship Id="rId4" Type="http://schemas.openxmlformats.org/officeDocument/2006/relationships/image" Target="../media/image40.png"/></Relationships>
</file>

<file path=ppt/slides/_rels/slide26.xml.rels><?xml version="1.0" encoding="UTF-8" standalone="yes"?>
<Relationships xmlns="http://schemas.openxmlformats.org/package/2006/relationships"><Relationship Id="rId8" Type="http://schemas.openxmlformats.org/officeDocument/2006/relationships/image" Target="../media/image42.png"/><Relationship Id="rId3" Type="http://schemas.openxmlformats.org/officeDocument/2006/relationships/video" Target="../media/media2.mp4"/><Relationship Id="rId7" Type="http://schemas.openxmlformats.org/officeDocument/2006/relationships/notesSlide" Target="../notesSlides/notesSlide26.xml"/><Relationship Id="rId2" Type="http://schemas.microsoft.com/office/2007/relationships/media" Target="../media/media2.mp4"/><Relationship Id="rId1" Type="http://schemas.openxmlformats.org/officeDocument/2006/relationships/tags" Target="../tags/tag25.xml"/><Relationship Id="rId6" Type="http://schemas.openxmlformats.org/officeDocument/2006/relationships/slideLayout" Target="../slideLayouts/slideLayout7.xml"/><Relationship Id="rId5" Type="http://schemas.openxmlformats.org/officeDocument/2006/relationships/video" Target="../media/media3.mp4"/><Relationship Id="rId4" Type="http://schemas.microsoft.com/office/2007/relationships/media" Target="../media/media3.mp4"/><Relationship Id="rId9" Type="http://schemas.openxmlformats.org/officeDocument/2006/relationships/image" Target="../media/image43.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12.xml"/></Relationships>
</file>

<file path=ppt/slides/_rels/slide28.xml.rels><?xml version="1.0" encoding="UTF-8" standalone="yes"?>
<Relationships xmlns="http://schemas.openxmlformats.org/package/2006/relationships"><Relationship Id="rId8" Type="http://schemas.openxmlformats.org/officeDocument/2006/relationships/image" Target="../media/image46.png"/><Relationship Id="rId3" Type="http://schemas.openxmlformats.org/officeDocument/2006/relationships/video" Target="../media/media4.mp4"/><Relationship Id="rId7" Type="http://schemas.openxmlformats.org/officeDocument/2006/relationships/image" Target="../media/image45.gif"/><Relationship Id="rId2" Type="http://schemas.microsoft.com/office/2007/relationships/media" Target="../media/media4.mp4"/><Relationship Id="rId1" Type="http://schemas.openxmlformats.org/officeDocument/2006/relationships/tags" Target="../tags/tag26.xml"/><Relationship Id="rId6" Type="http://schemas.openxmlformats.org/officeDocument/2006/relationships/image" Target="../media/image44.jpg"/><Relationship Id="rId5" Type="http://schemas.openxmlformats.org/officeDocument/2006/relationships/notesSlide" Target="../notesSlides/notesSlide28.xml"/><Relationship Id="rId4"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3" Type="http://schemas.openxmlformats.org/officeDocument/2006/relationships/notesSlide" Target="../notesSlides/notesSlide29.xml"/><Relationship Id="rId2" Type="http://schemas.openxmlformats.org/officeDocument/2006/relationships/slideLayout" Target="../slideLayouts/slideLayout7.xml"/><Relationship Id="rId1" Type="http://schemas.openxmlformats.org/officeDocument/2006/relationships/tags" Target="../tags/tag27.xml"/><Relationship Id="rId5" Type="http://schemas.openxmlformats.org/officeDocument/2006/relationships/image" Target="../media/image48.png"/><Relationship Id="rId4" Type="http://schemas.openxmlformats.org/officeDocument/2006/relationships/image" Target="../media/image47.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12.xml"/></Relationships>
</file>

<file path=ppt/slides/_rels/slide30.xml.rels><?xml version="1.0" encoding="UTF-8" standalone="yes"?>
<Relationships xmlns="http://schemas.openxmlformats.org/package/2006/relationships"><Relationship Id="rId3" Type="http://schemas.openxmlformats.org/officeDocument/2006/relationships/notesSlide" Target="../notesSlides/notesSlide30.xml"/><Relationship Id="rId2" Type="http://schemas.openxmlformats.org/officeDocument/2006/relationships/slideLayout" Target="../slideLayouts/slideLayout7.xml"/><Relationship Id="rId1" Type="http://schemas.openxmlformats.org/officeDocument/2006/relationships/tags" Target="../tags/tag28.xml"/></Relationships>
</file>

<file path=ppt/slides/_rels/slide31.xml.rels><?xml version="1.0" encoding="UTF-8" standalone="yes"?>
<Relationships xmlns="http://schemas.openxmlformats.org/package/2006/relationships"><Relationship Id="rId3" Type="http://schemas.openxmlformats.org/officeDocument/2006/relationships/notesSlide" Target="../notesSlides/notesSlide31.xml"/><Relationship Id="rId2" Type="http://schemas.openxmlformats.org/officeDocument/2006/relationships/slideLayout" Target="../slideLayouts/slideLayout7.xml"/><Relationship Id="rId1" Type="http://schemas.openxmlformats.org/officeDocument/2006/relationships/tags" Target="../tags/tag29.xml"/></Relationships>
</file>

<file path=ppt/slides/_rels/slide32.xml.rels><?xml version="1.0" encoding="UTF-8" standalone="yes"?>
<Relationships xmlns="http://schemas.openxmlformats.org/package/2006/relationships"><Relationship Id="rId3" Type="http://schemas.openxmlformats.org/officeDocument/2006/relationships/notesSlide" Target="../notesSlides/notesSlide32.xml"/><Relationship Id="rId2" Type="http://schemas.openxmlformats.org/officeDocument/2006/relationships/slideLayout" Target="../slideLayouts/slideLayout7.xml"/><Relationship Id="rId1" Type="http://schemas.openxmlformats.org/officeDocument/2006/relationships/tags" Target="../tags/tag30.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3" Type="http://schemas.openxmlformats.org/officeDocument/2006/relationships/notesSlide" Target="../notesSlides/notesSlide4.xml"/><Relationship Id="rId2" Type="http://schemas.openxmlformats.org/officeDocument/2006/relationships/slideLayout" Target="../slideLayouts/slideLayout7.xml"/><Relationship Id="rId1" Type="http://schemas.openxmlformats.org/officeDocument/2006/relationships/tags" Target="../tags/tag4.xml"/><Relationship Id="rId6" Type="http://schemas.openxmlformats.org/officeDocument/2006/relationships/image" Target="../media/image4.jpeg"/><Relationship Id="rId5" Type="http://schemas.openxmlformats.org/officeDocument/2006/relationships/image" Target="../media/image3.jpeg"/><Relationship Id="rId4" Type="http://schemas.openxmlformats.org/officeDocument/2006/relationships/image" Target="../media/image2.jpeg"/></Relationships>
</file>

<file path=ppt/slides/_rels/slide5.xml.rels><?xml version="1.0" encoding="UTF-8" standalone="yes"?>
<Relationships xmlns="http://schemas.openxmlformats.org/package/2006/relationships"><Relationship Id="rId3" Type="http://schemas.openxmlformats.org/officeDocument/2006/relationships/notesSlide" Target="../notesSlides/notesSlide5.xml"/><Relationship Id="rId2" Type="http://schemas.openxmlformats.org/officeDocument/2006/relationships/slideLayout" Target="../slideLayouts/slideLayout7.xml"/><Relationship Id="rId1" Type="http://schemas.openxmlformats.org/officeDocument/2006/relationships/tags" Target="../tags/tag5.xml"/><Relationship Id="rId6" Type="http://schemas.openxmlformats.org/officeDocument/2006/relationships/image" Target="../media/image6.jpg"/><Relationship Id="rId5" Type="http://schemas.openxmlformats.org/officeDocument/2006/relationships/image" Target="../media/image5.jpeg"/><Relationship Id="rId4" Type="http://schemas.openxmlformats.org/officeDocument/2006/relationships/image" Target="../media/image2.jpeg"/></Relationships>
</file>

<file path=ppt/slides/_rels/slide6.xml.rels><?xml version="1.0" encoding="UTF-8" standalone="yes"?>
<Relationships xmlns="http://schemas.openxmlformats.org/package/2006/relationships"><Relationship Id="rId3" Type="http://schemas.openxmlformats.org/officeDocument/2006/relationships/notesSlide" Target="../notesSlides/notesSlide6.xml"/><Relationship Id="rId7" Type="http://schemas.openxmlformats.org/officeDocument/2006/relationships/image" Target="../media/image10.jpeg"/><Relationship Id="rId2" Type="http://schemas.openxmlformats.org/officeDocument/2006/relationships/slideLayout" Target="../slideLayouts/slideLayout7.xml"/><Relationship Id="rId1" Type="http://schemas.openxmlformats.org/officeDocument/2006/relationships/tags" Target="../tags/tag6.xml"/><Relationship Id="rId6" Type="http://schemas.openxmlformats.org/officeDocument/2006/relationships/image" Target="../media/image9.jpg"/><Relationship Id="rId5" Type="http://schemas.openxmlformats.org/officeDocument/2006/relationships/image" Target="../media/image8.jpeg"/><Relationship Id="rId4" Type="http://schemas.openxmlformats.org/officeDocument/2006/relationships/image" Target="../media/image7.jpe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7.xml"/><Relationship Id="rId1" Type="http://schemas.openxmlformats.org/officeDocument/2006/relationships/tags" Target="../tags/tag7.xml"/><Relationship Id="rId5" Type="http://schemas.openxmlformats.org/officeDocument/2006/relationships/image" Target="../media/image11.jpg"/><Relationship Id="rId4" Type="http://schemas.openxmlformats.org/officeDocument/2006/relationships/image" Target="../media/image2.jpeg"/></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2.xml"/></Relationships>
</file>

<file path=ppt/slides/_rels/slide9.xml.rels><?xml version="1.0" encoding="UTF-8" standalone="yes"?>
<Relationships xmlns="http://schemas.openxmlformats.org/package/2006/relationships"><Relationship Id="rId3" Type="http://schemas.openxmlformats.org/officeDocument/2006/relationships/notesSlide" Target="../notesSlides/notesSlide9.xml"/><Relationship Id="rId2" Type="http://schemas.openxmlformats.org/officeDocument/2006/relationships/slideLayout" Target="../slideLayouts/slideLayout7.xml"/><Relationship Id="rId1" Type="http://schemas.openxmlformats.org/officeDocument/2006/relationships/tags" Target="../tags/tag8.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矩形 2"/>
          <p:cNvSpPr/>
          <p:nvPr/>
        </p:nvSpPr>
        <p:spPr>
          <a:xfrm>
            <a:off x="3071812" y="0"/>
            <a:ext cx="6072188" cy="5143500"/>
          </a:xfrm>
          <a:prstGeom prst="rect">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8" name="矩形 7"/>
          <p:cNvSpPr/>
          <p:nvPr/>
        </p:nvSpPr>
        <p:spPr>
          <a:xfrm>
            <a:off x="0" y="0"/>
            <a:ext cx="3071813" cy="5143500"/>
          </a:xfrm>
          <a:prstGeom prst="rect">
            <a:avLst/>
          </a:prstGeom>
          <a:solidFill>
            <a:srgbClr val="E1E6FA"/>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9" name="椭圆 8"/>
          <p:cNvSpPr/>
          <p:nvPr/>
        </p:nvSpPr>
        <p:spPr>
          <a:xfrm>
            <a:off x="2185989" y="1722262"/>
            <a:ext cx="1771650" cy="1771650"/>
          </a:xfrm>
          <a:prstGeom prst="ellipse">
            <a:avLst/>
          </a:prstGeom>
          <a:solidFill>
            <a:schemeClr val="bg1">
              <a:lumMod val="9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0" name="任意多边形 9"/>
          <p:cNvSpPr/>
          <p:nvPr/>
        </p:nvSpPr>
        <p:spPr>
          <a:xfrm>
            <a:off x="2512040" y="1960647"/>
            <a:ext cx="1090970" cy="1222208"/>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3600" dirty="0"/>
              <a:t>ME</a:t>
            </a:r>
            <a:endParaRPr lang="zh-CN" altLang="en-US" sz="3600" dirty="0"/>
          </a:p>
        </p:txBody>
      </p:sp>
      <p:sp>
        <p:nvSpPr>
          <p:cNvPr id="13" name="任意多边形 12"/>
          <p:cNvSpPr/>
          <p:nvPr/>
        </p:nvSpPr>
        <p:spPr>
          <a:xfrm>
            <a:off x="8872537" y="1307925"/>
            <a:ext cx="271463" cy="2600325"/>
          </a:xfrm>
          <a:custGeom>
            <a:avLst/>
            <a:gdLst>
              <a:gd name="connsiteX0" fmla="*/ 80960 w 361950"/>
              <a:gd name="connsiteY0" fmla="*/ 0 h 3467100"/>
              <a:gd name="connsiteX1" fmla="*/ 361950 w 361950"/>
              <a:gd name="connsiteY1" fmla="*/ 0 h 3467100"/>
              <a:gd name="connsiteX2" fmla="*/ 361950 w 361950"/>
              <a:gd name="connsiteY2" fmla="*/ 3467100 h 3467100"/>
              <a:gd name="connsiteX3" fmla="*/ 80960 w 361950"/>
              <a:gd name="connsiteY3" fmla="*/ 3467100 h 3467100"/>
              <a:gd name="connsiteX4" fmla="*/ 0 w 361950"/>
              <a:gd name="connsiteY4" fmla="*/ 3386140 h 3467100"/>
              <a:gd name="connsiteX5" fmla="*/ 0 w 361950"/>
              <a:gd name="connsiteY5" fmla="*/ 80960 h 3467100"/>
              <a:gd name="connsiteX6" fmla="*/ 80960 w 361950"/>
              <a:gd name="connsiteY6" fmla="*/ 0 h 34671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361950" h="3467100">
                <a:moveTo>
                  <a:pt x="80960" y="0"/>
                </a:moveTo>
                <a:lnTo>
                  <a:pt x="361950" y="0"/>
                </a:lnTo>
                <a:lnTo>
                  <a:pt x="361950" y="3467100"/>
                </a:lnTo>
                <a:lnTo>
                  <a:pt x="80960" y="3467100"/>
                </a:lnTo>
                <a:cubicBezTo>
                  <a:pt x="36247" y="3467100"/>
                  <a:pt x="0" y="3430853"/>
                  <a:pt x="0" y="3386140"/>
                </a:cubicBezTo>
                <a:lnTo>
                  <a:pt x="0" y="80960"/>
                </a:lnTo>
                <a:cubicBezTo>
                  <a:pt x="0" y="36247"/>
                  <a:pt x="36247" y="0"/>
                  <a:pt x="80960"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14" name="TextBox 7"/>
          <p:cNvSpPr txBox="1"/>
          <p:nvPr/>
        </p:nvSpPr>
        <p:spPr>
          <a:xfrm>
            <a:off x="4289425" y="1369060"/>
            <a:ext cx="4251325" cy="591820"/>
          </a:xfrm>
          <a:prstGeom prst="rect">
            <a:avLst/>
          </a:prstGeom>
          <a:noFill/>
        </p:spPr>
        <p:txBody>
          <a:bodyPr wrap="square" lIns="38567" tIns="19283" rIns="38567" bIns="19283" rtlCol="0">
            <a:spAutoFit/>
          </a:bodyPr>
          <a:lstStyle>
            <a:defPPr>
              <a:defRPr lang="zh-CN"/>
            </a:defPPr>
            <a:lvl1pPr>
              <a:defRPr sz="5000" b="1">
                <a:solidFill>
                  <a:schemeClr val="bg1"/>
                </a:solidFill>
                <a:latin typeface="+mn-ea"/>
                <a:ea typeface="+mn-ea"/>
              </a:defRPr>
            </a:lvl1pPr>
          </a:lstStyle>
          <a:p>
            <a:pPr algn="ctr"/>
            <a:r>
              <a:rPr lang="zh-CN" altLang="en-US" sz="3600" dirty="0">
                <a:solidFill>
                  <a:schemeClr val="accent1"/>
                </a:solidFill>
                <a:latin typeface="微软雅黑" panose="020B0503020204020204" pitchFamily="34" charset="-122"/>
                <a:ea typeface="微软雅黑" panose="020B0503020204020204" pitchFamily="34" charset="-122"/>
                <a:sym typeface="+mn-ea"/>
              </a:rPr>
              <a:t>博士入学复试报告</a:t>
            </a:r>
            <a:endParaRPr lang="en-US" altLang="zh-CN" sz="3600" spc="225" dirty="0">
              <a:solidFill>
                <a:schemeClr val="bg1">
                  <a:lumMod val="95000"/>
                </a:schemeClr>
              </a:solidFill>
              <a:latin typeface="微软雅黑" panose="020B0503020204020204" pitchFamily="34" charset="-122"/>
              <a:ea typeface="微软雅黑" panose="020B0503020204020204" pitchFamily="34" charset="-122"/>
            </a:endParaRPr>
          </a:p>
        </p:txBody>
      </p:sp>
      <p:pic>
        <p:nvPicPr>
          <p:cNvPr id="2" name="Omar Akram - Free As A Bird">
            <a:hlinkClick r:id="" action="ppaction://media"/>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835997" y="4533900"/>
            <a:ext cx="609600" cy="609600"/>
          </a:xfrm>
          <a:prstGeom prst="rect">
            <a:avLst/>
          </a:prstGeom>
        </p:spPr>
      </p:pic>
      <p:sp>
        <p:nvSpPr>
          <p:cNvPr id="4" name="文本框 3"/>
          <p:cNvSpPr txBox="1"/>
          <p:nvPr/>
        </p:nvSpPr>
        <p:spPr>
          <a:xfrm>
            <a:off x="6386830" y="3493770"/>
            <a:ext cx="1800493" cy="369332"/>
          </a:xfrm>
          <a:prstGeom prst="rect">
            <a:avLst/>
          </a:prstGeom>
          <a:noFill/>
        </p:spPr>
        <p:txBody>
          <a:bodyPr wrap="none" rtlCol="0" anchor="t">
            <a:spAutoFit/>
          </a:bodyPr>
          <a:lstStyle/>
          <a:p>
            <a:pPr algn="l"/>
            <a:r>
              <a:rPr lang="zh-CN" altLang="en-US" b="1" dirty="0">
                <a:solidFill>
                  <a:schemeClr val="accent1"/>
                </a:solidFill>
                <a:latin typeface="微软雅黑" panose="020B0503020204020204" pitchFamily="34" charset="-122"/>
                <a:ea typeface="微软雅黑" panose="020B0503020204020204" pitchFamily="34" charset="-122"/>
                <a:sym typeface="+mn-ea"/>
              </a:rPr>
              <a:t>汇报人：</a:t>
            </a:r>
            <a:r>
              <a:rPr lang="en-US" altLang="zh-CN" b="1" dirty="0">
                <a:solidFill>
                  <a:schemeClr val="accent1"/>
                </a:solidFill>
                <a:latin typeface="微软雅黑" panose="020B0503020204020204" pitchFamily="34" charset="-122"/>
                <a:ea typeface="微软雅黑" panose="020B0503020204020204" pitchFamily="34" charset="-122"/>
                <a:sym typeface="+mn-ea"/>
              </a:rPr>
              <a:t>李</a:t>
            </a:r>
            <a:r>
              <a:rPr lang="zh-CN" altLang="en-US" b="1" dirty="0">
                <a:solidFill>
                  <a:schemeClr val="accent1"/>
                </a:solidFill>
                <a:latin typeface="微软雅黑" panose="020B0503020204020204" pitchFamily="34" charset="-122"/>
                <a:ea typeface="微软雅黑" panose="020B0503020204020204" pitchFamily="34" charset="-122"/>
                <a:sym typeface="+mn-ea"/>
              </a:rPr>
              <a:t>冰川</a:t>
            </a:r>
            <a:endParaRPr lang="en-US" altLang="zh-CN" b="1" dirty="0">
              <a:solidFill>
                <a:schemeClr val="accent1"/>
              </a:solidFill>
              <a:latin typeface="微软雅黑" panose="020B0503020204020204" pitchFamily="34" charset="-122"/>
              <a:ea typeface="微软雅黑" panose="020B0503020204020204" pitchFamily="34" charset="-122"/>
              <a:sym typeface="+mn-ea"/>
            </a:endParaRPr>
          </a:p>
        </p:txBody>
      </p:sp>
      <p:sp>
        <p:nvSpPr>
          <p:cNvPr id="6" name="TextBox 29"/>
          <p:cNvSpPr txBox="1"/>
          <p:nvPr/>
        </p:nvSpPr>
        <p:spPr>
          <a:xfrm>
            <a:off x="7702233" y="3364548"/>
            <a:ext cx="471805" cy="397510"/>
          </a:xfrm>
          <a:prstGeom prst="rect">
            <a:avLst/>
          </a:prstGeom>
          <a:noFill/>
        </p:spPr>
        <p:txBody>
          <a:bodyPr wrap="none" lIns="121917" tIns="60958" rIns="121917" bIns="60958">
            <a:spAutoFit/>
          </a:bodyPr>
          <a:lstStyle/>
          <a:p>
            <a:pPr algn="r"/>
            <a:r>
              <a:rPr lang="zh-CN" altLang="en-US" sz="1800" b="1">
                <a:solidFill>
                  <a:schemeClr val="accent1"/>
                </a:solidFill>
                <a:latin typeface="微软雅黑" panose="020B0503020204020204" pitchFamily="34" charset="-122"/>
                <a:ea typeface="微软雅黑" panose="020B0503020204020204" pitchFamily="34" charset="-122"/>
              </a:rPr>
              <a:t>、</a:t>
            </a:r>
            <a:endParaRPr lang="zh-CN" altLang="en-US" sz="3200" b="1">
              <a:solidFill>
                <a:srgbClr val="404040"/>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10" advTm="9313"/>
    </mc:Choice>
    <mc:Fallback>
      <p:transition advTm="9313"/>
    </mc:Fallback>
  </mc:AlternateContent>
  <p:timing>
    <p:tnLst>
      <p:par>
        <p:cTn id="1" dur="indefinite" restart="never" nodeType="tmRoot">
          <p:childTnLst>
            <p:audio>
              <p:cMediaNode vol="80000" numSld="100">
                <p:cTn id="2" repeatCount="indefinite" fill="hold" display="0">
                  <p:stCondLst>
                    <p:cond delay="indefinite"/>
                  </p:stCondLst>
                  <p:endCondLst>
                    <p:cond evt="onStopAudio" delay="0">
                      <p:tgtEl>
                        <p:sldTgt/>
                      </p:tgtEl>
                    </p:cond>
                  </p:endCondLst>
                </p:cTn>
                <p:tgtEl>
                  <p:spTgt spid="2"/>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10</a:t>
            </a:fld>
            <a:endParaRPr lang="zh-CN" altLang="en-US" sz="3200" dirty="0">
              <a:solidFill>
                <a:srgbClr val="183052"/>
              </a:solidFill>
            </a:endParaRPr>
          </a:p>
        </p:txBody>
      </p:sp>
      <p:sp>
        <p:nvSpPr>
          <p:cNvPr id="6" name="右箭头 5"/>
          <p:cNvSpPr/>
          <p:nvPr/>
        </p:nvSpPr>
        <p:spPr>
          <a:xfrm>
            <a:off x="223156"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滤波、平滑、降采样</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2" name="右箭头 5">
            <a:extLst>
              <a:ext uri="{FF2B5EF4-FFF2-40B4-BE49-F238E27FC236}">
                <a16:creationId xmlns:a16="http://schemas.microsoft.com/office/drawing/2014/main" id="{3E7C9988-6B17-46BB-AD5C-F4B58153BD3B}"/>
              </a:ext>
            </a:extLst>
          </p:cNvPr>
          <p:cNvSpPr/>
          <p:nvPr/>
        </p:nvSpPr>
        <p:spPr>
          <a:xfrm>
            <a:off x="4310104"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1811585" y="2104345"/>
            <a:ext cx="2462600" cy="1222312"/>
          </a:xfrm>
          <a:prstGeom prst="rect">
            <a:avLst/>
          </a:prstGeom>
        </p:spPr>
      </p:pic>
      <p:pic>
        <p:nvPicPr>
          <p:cNvPr id="17" name="图片 16">
            <a:extLst>
              <a:ext uri="{FF2B5EF4-FFF2-40B4-BE49-F238E27FC236}">
                <a16:creationId xmlns:a16="http://schemas.microsoft.com/office/drawing/2014/main" id="{671E27DA-5F11-4613-AB05-66FD35E5DAB1}"/>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898533" y="2190301"/>
            <a:ext cx="2462600" cy="1050397"/>
          </a:xfrm>
          <a:prstGeom prst="rect">
            <a:avLst/>
          </a:prstGeom>
        </p:spPr>
      </p:pic>
      <p:sp>
        <p:nvSpPr>
          <p:cNvPr id="19" name="TextBox 7">
            <a:extLst>
              <a:ext uri="{FF2B5EF4-FFF2-40B4-BE49-F238E27FC236}">
                <a16:creationId xmlns:a16="http://schemas.microsoft.com/office/drawing/2014/main" id="{95081B50-5684-4909-9292-DCCC7D5B0853}"/>
              </a:ext>
            </a:extLst>
          </p:cNvPr>
          <p:cNvSpPr txBox="1">
            <a:spLocks noChangeArrowheads="1"/>
          </p:cNvSpPr>
          <p:nvPr/>
        </p:nvSpPr>
        <p:spPr bwMode="auto">
          <a:xfrm>
            <a:off x="2334999" y="3544766"/>
            <a:ext cx="1415772"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三片处理后的点云</a:t>
            </a:r>
          </a:p>
        </p:txBody>
      </p:sp>
      <p:sp>
        <p:nvSpPr>
          <p:cNvPr id="20" name="TextBox 7">
            <a:extLst>
              <a:ext uri="{FF2B5EF4-FFF2-40B4-BE49-F238E27FC236}">
                <a16:creationId xmlns:a16="http://schemas.microsoft.com/office/drawing/2014/main" id="{3A6D777D-0117-4CD6-B8D0-75D371DD179B}"/>
              </a:ext>
            </a:extLst>
          </p:cNvPr>
          <p:cNvSpPr txBox="1">
            <a:spLocks noChangeArrowheads="1"/>
          </p:cNvSpPr>
          <p:nvPr/>
        </p:nvSpPr>
        <p:spPr bwMode="auto">
          <a:xfrm>
            <a:off x="6191114" y="3544765"/>
            <a:ext cx="1877437"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拼接后的点云的三个视角</a:t>
            </a:r>
          </a:p>
        </p:txBody>
      </p:sp>
    </p:spTree>
    <p:custDataLst>
      <p:tags r:id="rId1"/>
    </p:custDataLst>
    <p:extLst>
      <p:ext uri="{BB962C8B-B14F-4D97-AF65-F5344CB8AC3E}">
        <p14:creationId xmlns:p14="http://schemas.microsoft.com/office/powerpoint/2010/main" val="264282554"/>
      </p:ext>
    </p:extLst>
  </p:cSld>
  <p:clrMapOvr>
    <a:masterClrMapping/>
  </p:clrMapOvr>
  <mc:AlternateContent xmlns:mc="http://schemas.openxmlformats.org/markup-compatibility/2006">
    <mc:Choice xmlns:p14="http://schemas.microsoft.com/office/powerpoint/2010/main" Requires="p14">
      <p:transition p14:dur="0" advTm="125"/>
    </mc:Choice>
    <mc:Fallback>
      <p:transition advTm="125"/>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11</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4CD94CDF-3AA1-48CC-AFC4-91075604BBAB}"/>
              </a:ext>
            </a:extLst>
          </p:cNvPr>
          <p:cNvGrpSpPr/>
          <p:nvPr/>
        </p:nvGrpSpPr>
        <p:grpSpPr>
          <a:xfrm>
            <a:off x="1452878" y="2104343"/>
            <a:ext cx="6238244" cy="1710748"/>
            <a:chOff x="283713" y="2104343"/>
            <a:chExt cx="6238244" cy="1710748"/>
          </a:xfrm>
        </p:grpSpPr>
        <p:sp>
          <p:nvSpPr>
            <p:cNvPr id="6" name="右箭头 5"/>
            <p:cNvSpPr/>
            <p:nvPr/>
          </p:nvSpPr>
          <p:spPr>
            <a:xfrm>
              <a:off x="1464605"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三角化</a:t>
              </a:r>
            </a:p>
          </p:txBody>
        </p:sp>
        <p:sp>
          <p:nvSpPr>
            <p:cNvPr id="12" name="右箭头 5">
              <a:extLst>
                <a:ext uri="{FF2B5EF4-FFF2-40B4-BE49-F238E27FC236}">
                  <a16:creationId xmlns:a16="http://schemas.microsoft.com/office/drawing/2014/main" id="{3E7C9988-6B17-46BB-AD5C-F4B58153BD3B}"/>
                </a:ext>
              </a:extLst>
            </p:cNvPr>
            <p:cNvSpPr/>
            <p:nvPr/>
          </p:nvSpPr>
          <p:spPr>
            <a:xfrm>
              <a:off x="3963125" y="2472611"/>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配准后得到一片点云</a:t>
              </a:r>
            </a:p>
          </p:txBody>
        </p:sp>
        <p:pic>
          <p:nvPicPr>
            <p:cNvPr id="16" name="图片 15">
              <a:extLst>
                <a:ext uri="{FF2B5EF4-FFF2-40B4-BE49-F238E27FC236}">
                  <a16:creationId xmlns:a16="http://schemas.microsoft.com/office/drawing/2014/main" id="{DE3B64EB-F285-48AF-93A8-43A54B74A1C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037796" y="2104343"/>
              <a:ext cx="904648" cy="1222312"/>
            </a:xfrm>
            <a:prstGeom prst="rect">
              <a:avLst/>
            </a:prstGeom>
          </p:spPr>
        </p:pic>
        <p:sp>
          <p:nvSpPr>
            <p:cNvPr id="10" name="TextBox 7">
              <a:extLst>
                <a:ext uri="{FF2B5EF4-FFF2-40B4-BE49-F238E27FC236}">
                  <a16:creationId xmlns:a16="http://schemas.microsoft.com/office/drawing/2014/main" id="{1623BD7E-D079-48B0-B920-FC9BDB0136C0}"/>
                </a:ext>
              </a:extLst>
            </p:cNvPr>
            <p:cNvSpPr txBox="1">
              <a:spLocks noChangeArrowheads="1"/>
            </p:cNvSpPr>
            <p:nvPr/>
          </p:nvSpPr>
          <p:spPr bwMode="auto">
            <a:xfrm>
              <a:off x="283713"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未三角化的点云</a:t>
              </a:r>
            </a:p>
          </p:txBody>
        </p:sp>
        <p:pic>
          <p:nvPicPr>
            <p:cNvPr id="11" name="图片 10">
              <a:extLst>
                <a:ext uri="{FF2B5EF4-FFF2-40B4-BE49-F238E27FC236}">
                  <a16:creationId xmlns:a16="http://schemas.microsoft.com/office/drawing/2014/main" id="{0E92C888-04CF-4BE1-AA4D-95A1D9614D22}"/>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65172" y="2104343"/>
              <a:ext cx="852855" cy="1222312"/>
            </a:xfrm>
            <a:prstGeom prst="rect">
              <a:avLst/>
            </a:prstGeom>
          </p:spPr>
        </p:pic>
        <p:sp>
          <p:nvSpPr>
            <p:cNvPr id="13" name="TextBox 7">
              <a:extLst>
                <a:ext uri="{FF2B5EF4-FFF2-40B4-BE49-F238E27FC236}">
                  <a16:creationId xmlns:a16="http://schemas.microsoft.com/office/drawing/2014/main" id="{92D61130-CE51-4E3A-8563-91CC654FB2F4}"/>
                </a:ext>
              </a:extLst>
            </p:cNvPr>
            <p:cNvSpPr txBox="1">
              <a:spLocks noChangeArrowheads="1"/>
            </p:cNvSpPr>
            <p:nvPr/>
          </p:nvSpPr>
          <p:spPr bwMode="auto">
            <a:xfrm>
              <a:off x="2859178" y="3538092"/>
              <a:ext cx="1261884"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三角化后的网格</a:t>
              </a:r>
            </a:p>
          </p:txBody>
        </p:sp>
        <p:pic>
          <p:nvPicPr>
            <p:cNvPr id="14" name="图片 13">
              <a:extLst>
                <a:ext uri="{FF2B5EF4-FFF2-40B4-BE49-F238E27FC236}">
                  <a16:creationId xmlns:a16="http://schemas.microsoft.com/office/drawing/2014/main" id="{49D57F92-48E5-4A3A-9182-A81E253DAB2F}"/>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5545030" y="2104343"/>
              <a:ext cx="845858" cy="1222312"/>
            </a:xfrm>
            <a:prstGeom prst="rect">
              <a:avLst/>
            </a:prstGeom>
          </p:spPr>
        </p:pic>
        <p:sp>
          <p:nvSpPr>
            <p:cNvPr id="15" name="TextBox 7">
              <a:extLst>
                <a:ext uri="{FF2B5EF4-FFF2-40B4-BE49-F238E27FC236}">
                  <a16:creationId xmlns:a16="http://schemas.microsoft.com/office/drawing/2014/main" id="{8D618197-064C-4E4F-81F2-C0E0D0F23EA6}"/>
                </a:ext>
              </a:extLst>
            </p:cNvPr>
            <p:cNvSpPr txBox="1">
              <a:spLocks noChangeArrowheads="1"/>
            </p:cNvSpPr>
            <p:nvPr/>
          </p:nvSpPr>
          <p:spPr bwMode="auto">
            <a:xfrm>
              <a:off x="5413961" y="3538092"/>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200" dirty="0"/>
                <a:t>滤波后的网格</a:t>
              </a:r>
            </a:p>
          </p:txBody>
        </p:sp>
      </p:grpSp>
    </p:spTree>
    <p:custDataLst>
      <p:tags r:id="rId1"/>
    </p:custDataLst>
    <p:extLst>
      <p:ext uri="{BB962C8B-B14F-4D97-AF65-F5344CB8AC3E}">
        <p14:creationId xmlns:p14="http://schemas.microsoft.com/office/powerpoint/2010/main" val="4218984773"/>
      </p:ext>
    </p:extLst>
  </p:cSld>
  <p:clrMapOvr>
    <a:masterClrMapping/>
  </p:clrMapOvr>
  <mc:AlternateContent xmlns:mc="http://schemas.openxmlformats.org/markup-compatibility/2006">
    <mc:Choice xmlns:p14="http://schemas.microsoft.com/office/powerpoint/2010/main" Requires="p14">
      <p:transition p14:dur="0" advTm="167"/>
    </mc:Choice>
    <mc:Fallback>
      <p:transition advTm="167"/>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12</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纹理贴图</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13" name="矩形 7">
            <a:extLst>
              <a:ext uri="{FF2B5EF4-FFF2-40B4-BE49-F238E27FC236}">
                <a16:creationId xmlns:a16="http://schemas.microsoft.com/office/drawing/2014/main" id="{636105B6-926D-43FA-8673-A00D078DCEE3}"/>
              </a:ext>
            </a:extLst>
          </p:cNvPr>
          <p:cNvSpPr>
            <a:spLocks noChangeArrowheads="1"/>
          </p:cNvSpPr>
          <p:nvPr/>
        </p:nvSpPr>
        <p:spPr bwMode="auto">
          <a:xfrm>
            <a:off x="923925" y="4019993"/>
            <a:ext cx="6858000" cy="9223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800" dirty="0"/>
              <a:t>对于多视角的纹理映射就是指对网格模型中的任意一点计算对应多个视角对应像素的输入权重，以上图为例假设任意一点对应的三个视角的权重分别用</a:t>
            </a:r>
            <a:r>
              <a:rPr lang="en-US" altLang="zh-CN" sz="1800" dirty="0" err="1"/>
              <a:t>L</a:t>
            </a:r>
            <a:r>
              <a:rPr lang="en-US" altLang="zh-CN" sz="1800" baseline="-25000" dirty="0" err="1"/>
              <a:t>i</a:t>
            </a:r>
            <a:r>
              <a:rPr lang="en-US" altLang="zh-CN" sz="1800" dirty="0" err="1"/>
              <a:t>,M</a:t>
            </a:r>
            <a:r>
              <a:rPr lang="en-US" altLang="zh-CN" sz="1800" baseline="-25000" dirty="0" err="1"/>
              <a:t>i</a:t>
            </a:r>
            <a:r>
              <a:rPr lang="en-US" altLang="zh-CN" sz="1800" dirty="0" err="1"/>
              <a:t>,R</a:t>
            </a:r>
            <a:r>
              <a:rPr lang="en-US" altLang="zh-CN" sz="1800" baseline="-25000" dirty="0" err="1"/>
              <a:t>i</a:t>
            </a:r>
            <a:r>
              <a:rPr lang="zh-CN" altLang="en-US" sz="1800" baseline="-25000" dirty="0"/>
              <a:t>。</a:t>
            </a:r>
          </a:p>
        </p:txBody>
      </p:sp>
      <p:pic>
        <p:nvPicPr>
          <p:cNvPr id="14" name="Picture 2" descr="C:\Users\Administrator\Documents\1.bmp">
            <a:extLst>
              <a:ext uri="{FF2B5EF4-FFF2-40B4-BE49-F238E27FC236}">
                <a16:creationId xmlns:a16="http://schemas.microsoft.com/office/drawing/2014/main" id="{F5361C71-96A5-4D58-AE37-2BF362F6939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830706"/>
            <a:ext cx="6851650" cy="2176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5" name="TextBox 14">
            <a:extLst>
              <a:ext uri="{FF2B5EF4-FFF2-40B4-BE49-F238E27FC236}">
                <a16:creationId xmlns:a16="http://schemas.microsoft.com/office/drawing/2014/main" id="{7B4491AB-5436-400C-B299-B12C08BD0E8A}"/>
              </a:ext>
            </a:extLst>
          </p:cNvPr>
          <p:cNvSpPr txBox="1">
            <a:spLocks noChangeArrowheads="1"/>
          </p:cNvSpPr>
          <p:nvPr/>
        </p:nvSpPr>
        <p:spPr bwMode="auto">
          <a:xfrm>
            <a:off x="2765425" y="3153218"/>
            <a:ext cx="3186113" cy="369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800"/>
              <a:t>网格</a:t>
            </a:r>
            <a:r>
              <a:rPr lang="zh-CN" altLang="zh-CN" sz="1800"/>
              <a:t>模型和三个视角的纹理图</a:t>
            </a:r>
            <a:endParaRPr lang="zh-CN" altLang="en-US" sz="1800"/>
          </a:p>
        </p:txBody>
      </p:sp>
    </p:spTree>
    <p:custDataLst>
      <p:tags r:id="rId1"/>
    </p:custDataLst>
    <p:extLst>
      <p:ext uri="{BB962C8B-B14F-4D97-AF65-F5344CB8AC3E}">
        <p14:creationId xmlns:p14="http://schemas.microsoft.com/office/powerpoint/2010/main" val="2489344374"/>
      </p:ext>
    </p:extLst>
  </p:cSld>
  <p:clrMapOvr>
    <a:masterClrMapping/>
  </p:clrMapOvr>
  <mc:AlternateContent xmlns:mc="http://schemas.openxmlformats.org/markup-compatibility/2006">
    <mc:Choice xmlns:p14="http://schemas.microsoft.com/office/powerpoint/2010/main" Requires="p14">
      <p:transition p14:dur="0" advTm="173"/>
    </mc:Choice>
    <mc:Fallback>
      <p:transition advTm="173"/>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13</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贴图结果</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272E841-4F40-4851-8C64-E7E2A39E09C3}"/>
              </a:ext>
            </a:extLst>
          </p:cNvPr>
          <p:cNvGrpSpPr/>
          <p:nvPr/>
        </p:nvGrpSpPr>
        <p:grpSpPr>
          <a:xfrm>
            <a:off x="2786896" y="1038782"/>
            <a:ext cx="3570208" cy="3722075"/>
            <a:chOff x="1748359" y="816974"/>
            <a:chExt cx="3570208" cy="3722075"/>
          </a:xfrm>
        </p:grpSpPr>
        <p:pic>
          <p:nvPicPr>
            <p:cNvPr id="10" name="Picture 2" descr="109">
              <a:extLst>
                <a:ext uri="{FF2B5EF4-FFF2-40B4-BE49-F238E27FC236}">
                  <a16:creationId xmlns:a16="http://schemas.microsoft.com/office/drawing/2014/main" id="{DC26A8CA-8035-4FF3-936F-3591BDF356F8}"/>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2047875" y="816974"/>
              <a:ext cx="2971177" cy="1371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 name="Picture 1" descr="99">
              <a:extLst>
                <a:ext uri="{FF2B5EF4-FFF2-40B4-BE49-F238E27FC236}">
                  <a16:creationId xmlns:a16="http://schemas.microsoft.com/office/drawing/2014/main" id="{CC5BE240-18CC-4539-A232-FF28B5B38878}"/>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933263" y="2954149"/>
              <a:ext cx="3200400" cy="1063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 name="TextBox 4">
              <a:extLst>
                <a:ext uri="{FF2B5EF4-FFF2-40B4-BE49-F238E27FC236}">
                  <a16:creationId xmlns:a16="http://schemas.microsoft.com/office/drawing/2014/main" id="{58F790DA-03CE-4927-AC24-8330B0EA44FD}"/>
                </a:ext>
              </a:extLst>
            </p:cNvPr>
            <p:cNvSpPr txBox="1">
              <a:spLocks noChangeArrowheads="1"/>
            </p:cNvSpPr>
            <p:nvPr/>
          </p:nvSpPr>
          <p:spPr bwMode="auto">
            <a:xfrm>
              <a:off x="1748359" y="2432862"/>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塑料模型进行纹理映射后渲染结果左、中、右视图</a:t>
              </a:r>
              <a:endParaRPr lang="zh-CN" altLang="en-US" sz="1200" dirty="0"/>
            </a:p>
          </p:txBody>
        </p:sp>
        <p:sp>
          <p:nvSpPr>
            <p:cNvPr id="16" name="TextBox 5">
              <a:extLst>
                <a:ext uri="{FF2B5EF4-FFF2-40B4-BE49-F238E27FC236}">
                  <a16:creationId xmlns:a16="http://schemas.microsoft.com/office/drawing/2014/main" id="{AF72D4E9-0AE3-4499-A907-26DCFB2540AA}"/>
                </a:ext>
              </a:extLst>
            </p:cNvPr>
            <p:cNvSpPr txBox="1">
              <a:spLocks noChangeArrowheads="1"/>
            </p:cNvSpPr>
            <p:nvPr/>
          </p:nvSpPr>
          <p:spPr bwMode="auto">
            <a:xfrm>
              <a:off x="1748359" y="4262050"/>
              <a:ext cx="3570208"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zh-CN" sz="1200" dirty="0"/>
                <a:t>人脸模型进行纹理映射后渲染结果左、中、右视图</a:t>
              </a:r>
              <a:endParaRPr lang="zh-CN" altLang="en-US" sz="1200" dirty="0"/>
            </a:p>
          </p:txBody>
        </p:sp>
      </p:grpSp>
    </p:spTree>
    <p:custDataLst>
      <p:tags r:id="rId1"/>
    </p:custDataLst>
    <p:extLst>
      <p:ext uri="{BB962C8B-B14F-4D97-AF65-F5344CB8AC3E}">
        <p14:creationId xmlns:p14="http://schemas.microsoft.com/office/powerpoint/2010/main" val="576158715"/>
      </p:ext>
    </p:extLst>
  </p:cSld>
  <p:clrMapOvr>
    <a:masterClrMapping/>
  </p:clrMapOvr>
  <mc:AlternateContent xmlns:mc="http://schemas.openxmlformats.org/markup-compatibility/2006">
    <mc:Choice xmlns:p14="http://schemas.microsoft.com/office/powerpoint/2010/main" Requires="p14">
      <p:transition p14:dur="0" advTm="165"/>
    </mc:Choice>
    <mc:Fallback>
      <p:transition advTm="165"/>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14</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网格简化</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aphicFrame>
        <p:nvGraphicFramePr>
          <p:cNvPr id="3" name="对象 2">
            <a:extLst>
              <a:ext uri="{FF2B5EF4-FFF2-40B4-BE49-F238E27FC236}">
                <a16:creationId xmlns:a16="http://schemas.microsoft.com/office/drawing/2014/main" id="{2F2E657F-41BF-43AC-9A0B-FD956F894290}"/>
              </a:ext>
            </a:extLst>
          </p:cNvPr>
          <p:cNvGraphicFramePr>
            <a:graphicFrameLocks noChangeAspect="1"/>
          </p:cNvGraphicFramePr>
          <p:nvPr>
            <p:extLst>
              <p:ext uri="{D42A27DB-BD31-4B8C-83A1-F6EECF244321}">
                <p14:modId xmlns:p14="http://schemas.microsoft.com/office/powerpoint/2010/main" val="2259978514"/>
              </p:ext>
            </p:extLst>
          </p:nvPr>
        </p:nvGraphicFramePr>
        <p:xfrm>
          <a:off x="266659" y="749625"/>
          <a:ext cx="3417639" cy="3957196"/>
        </p:xfrm>
        <a:graphic>
          <a:graphicData uri="http://schemas.openxmlformats.org/presentationml/2006/ole">
            <mc:AlternateContent xmlns:mc="http://schemas.openxmlformats.org/markup-compatibility/2006">
              <mc:Choice xmlns:v="urn:schemas-microsoft-com:vml" Requires="v">
                <p:oleObj r:id="rId4" imgW="7660700" imgH="9407610" progId="">
                  <p:embed/>
                </p:oleObj>
              </mc:Choice>
              <mc:Fallback>
                <p:oleObj r:id="rId4" imgW="7660700" imgH="9407610" progId="">
                  <p:embed/>
                  <p:pic>
                    <p:nvPicPr>
                      <p:cNvPr id="0" name="Object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66659" y="749625"/>
                        <a:ext cx="3417639" cy="3957196"/>
                      </a:xfrm>
                      <a:prstGeom prst="rect">
                        <a:avLst/>
                      </a:prstGeom>
                      <a:noFill/>
                      <a:ln>
                        <a:noFill/>
                      </a:ln>
                    </p:spPr>
                  </p:pic>
                </p:oleObj>
              </mc:Fallback>
            </mc:AlternateContent>
          </a:graphicData>
        </a:graphic>
      </p:graphicFrame>
      <p:sp>
        <p:nvSpPr>
          <p:cNvPr id="4" name="文本框 3">
            <a:extLst>
              <a:ext uri="{FF2B5EF4-FFF2-40B4-BE49-F238E27FC236}">
                <a16:creationId xmlns:a16="http://schemas.microsoft.com/office/drawing/2014/main" id="{7FB8C70E-0B15-42E3-BD33-77D674DF647A}"/>
              </a:ext>
            </a:extLst>
          </p:cNvPr>
          <p:cNvSpPr txBox="1"/>
          <p:nvPr/>
        </p:nvSpPr>
        <p:spPr>
          <a:xfrm>
            <a:off x="3907090" y="749625"/>
            <a:ext cx="3581724" cy="1723549"/>
          </a:xfrm>
          <a:prstGeom prst="rect">
            <a:avLst/>
          </a:prstGeom>
          <a:noFill/>
        </p:spPr>
        <p:txBody>
          <a:bodyPr wrap="square" rtlCol="0">
            <a:spAutoFit/>
          </a:bodyPr>
          <a:lstStyle/>
          <a:p>
            <a:r>
              <a:rPr lang="zh-CN" altLang="en-US" sz="1000" b="0" i="0" dirty="0">
                <a:solidFill>
                  <a:srgbClr val="222222"/>
                </a:solidFill>
                <a:effectLst/>
                <a:latin typeface="Arial" panose="020B0604020202020204" pitchFamily="34" charset="0"/>
              </a:rPr>
              <a:t>实现论文：</a:t>
            </a:r>
            <a:endParaRPr lang="en-US" altLang="zh-CN" sz="1000" b="0" i="0" dirty="0">
              <a:solidFill>
                <a:srgbClr val="222222"/>
              </a:solidFill>
              <a:effectLst/>
              <a:latin typeface="Arial" panose="020B0604020202020204" pitchFamily="34" charset="0"/>
            </a:endParaRPr>
          </a:p>
          <a:p>
            <a:r>
              <a:rPr lang="en-US" altLang="zh-CN" sz="1600" b="0" i="0" dirty="0">
                <a:solidFill>
                  <a:srgbClr val="222222"/>
                </a:solidFill>
                <a:effectLst/>
                <a:latin typeface="Arial" panose="020B0604020202020204" pitchFamily="34" charset="0"/>
              </a:rPr>
              <a:t>Garland M, </a:t>
            </a:r>
            <a:r>
              <a:rPr lang="en-US" altLang="zh-CN" sz="1600" b="0" i="0" dirty="0" err="1">
                <a:solidFill>
                  <a:srgbClr val="222222"/>
                </a:solidFill>
                <a:effectLst/>
                <a:latin typeface="Arial" panose="020B0604020202020204" pitchFamily="34" charset="0"/>
              </a:rPr>
              <a:t>Heckbert</a:t>
            </a:r>
            <a:r>
              <a:rPr lang="en-US" altLang="zh-CN" sz="1600" b="0" i="0" dirty="0">
                <a:solidFill>
                  <a:srgbClr val="222222"/>
                </a:solidFill>
                <a:effectLst/>
                <a:latin typeface="Arial" panose="020B0604020202020204" pitchFamily="34" charset="0"/>
              </a:rPr>
              <a:t> P S. Surface simplification using quadric error metrics[C]//Proceedings of the 24th annual conference on Computer graphics and interactive techniques. 1997: 209-216.</a:t>
            </a:r>
            <a:endParaRPr lang="zh-CN" altLang="en-US" sz="1600" dirty="0"/>
          </a:p>
        </p:txBody>
      </p:sp>
      <p:sp>
        <p:nvSpPr>
          <p:cNvPr id="10" name="TextBox 14">
            <a:extLst>
              <a:ext uri="{FF2B5EF4-FFF2-40B4-BE49-F238E27FC236}">
                <a16:creationId xmlns:a16="http://schemas.microsoft.com/office/drawing/2014/main" id="{24C97EAF-90AD-4448-A05F-FB0D2C60354B}"/>
              </a:ext>
            </a:extLst>
          </p:cNvPr>
          <p:cNvSpPr txBox="1">
            <a:spLocks noChangeArrowheads="1"/>
          </p:cNvSpPr>
          <p:nvPr/>
        </p:nvSpPr>
        <p:spPr bwMode="auto">
          <a:xfrm>
            <a:off x="664863" y="4796869"/>
            <a:ext cx="2621230"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网格简化前（上半图）和简化后（下半图）</a:t>
            </a:r>
          </a:p>
        </p:txBody>
      </p:sp>
    </p:spTree>
    <p:custDataLst>
      <p:tags r:id="rId1"/>
    </p:custDataLst>
    <p:extLst>
      <p:ext uri="{BB962C8B-B14F-4D97-AF65-F5344CB8AC3E}">
        <p14:creationId xmlns:p14="http://schemas.microsoft.com/office/powerpoint/2010/main" val="295143865"/>
      </p:ext>
    </p:extLst>
  </p:cSld>
  <p:clrMapOvr>
    <a:masterClrMapping/>
  </p:clrMapOvr>
  <mc:AlternateContent xmlns:mc="http://schemas.openxmlformats.org/markup-compatibility/2006">
    <mc:Choice xmlns:p14="http://schemas.microsoft.com/office/powerpoint/2010/main" Requires="p14">
      <p:transition p14:dur="0" advTm="384"/>
    </mc:Choice>
    <mc:Fallback>
      <p:transition advTm="384"/>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15</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3" name="Picture 2" descr="inject">
            <a:extLst>
              <a:ext uri="{FF2B5EF4-FFF2-40B4-BE49-F238E27FC236}">
                <a16:creationId xmlns:a16="http://schemas.microsoft.com/office/drawing/2014/main" id="{E4EA15D4-3A03-470F-AC6F-67EB4C27E106}"/>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848229"/>
            <a:ext cx="9144000" cy="3976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3257328395"/>
      </p:ext>
    </p:extLst>
  </p:cSld>
  <p:clrMapOvr>
    <a:masterClrMapping/>
  </p:clrMapOvr>
  <mc:AlternateContent xmlns:mc="http://schemas.openxmlformats.org/markup-compatibility/2006">
    <mc:Choice xmlns:p14="http://schemas.microsoft.com/office/powerpoint/2010/main" Requires="p14">
      <p:transition p14:dur="0" advTm="399"/>
    </mc:Choice>
    <mc:Fallback>
      <p:transition advTm="399"/>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16</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2" name="fenxi03.mp4">
            <a:hlinkClick r:id="" action="ppaction://media"/>
            <a:extLst>
              <a:ext uri="{FF2B5EF4-FFF2-40B4-BE49-F238E27FC236}">
                <a16:creationId xmlns:a16="http://schemas.microsoft.com/office/drawing/2014/main" id="{07831358-2144-485F-8CEC-C51B24499CA7}"/>
              </a:ext>
            </a:extLst>
          </p:cNvPr>
          <p:cNvPicPr>
            <a:picLocks noRot="1" noChangeAspect="1"/>
          </p:cNvPicPr>
          <p:nvPr>
            <a:videoFile r:link="rId2"/>
          </p:nvPr>
        </p:nvPicPr>
        <p:blipFill>
          <a:blip r:embed="rId5">
            <a:extLst>
              <a:ext uri="{28A0092B-C50C-407E-A947-70E740481C1C}">
                <a14:useLocalDpi xmlns:a14="http://schemas.microsoft.com/office/drawing/2010/main" val="0"/>
              </a:ext>
            </a:extLst>
          </a:blip>
          <a:srcRect/>
          <a:stretch>
            <a:fillRect/>
          </a:stretch>
        </p:blipFill>
        <p:spPr bwMode="auto">
          <a:xfrm>
            <a:off x="249226" y="885355"/>
            <a:ext cx="8037041" cy="41203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1368114851"/>
      </p:ext>
    </p:extLst>
  </p:cSld>
  <p:clrMapOvr>
    <a:masterClrMapping/>
  </p:clrMapOvr>
  <mc:AlternateContent xmlns:mc="http://schemas.openxmlformats.org/markup-compatibility/2006">
    <mc:Choice xmlns:p14="http://schemas.microsoft.com/office/powerpoint/2010/main" Requires="p14">
      <p:transition p14:dur="0" advTm="359"/>
    </mc:Choice>
    <mc:Fallback>
      <p:transition advTm="359"/>
    </mc:Fallback>
  </mc:AlternateContent>
  <p:timing>
    <p:tnLst>
      <p:par>
        <p:cTn id="1" dur="indefinite" restart="never" nodeType="tmRoot">
          <p:childTnLst>
            <p:seq concurrent="1" nextAc="seek">
              <p:cTn id="2" restart="whenNotActive" fill="hold" evtFilter="cancelBubble" nodeType="interactiveSeq">
                <p:stCondLst>
                  <p:cond evt="onClick" delay="0">
                    <p:tgtEl>
                      <p:spTgt spid="12"/>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12"/>
                                        </p:tgtEl>
                                      </p:cBhvr>
                                    </p:cmd>
                                  </p:childTnLst>
                                </p:cTn>
                              </p:par>
                            </p:childTnLst>
                          </p:cTn>
                        </p:par>
                      </p:childTnLst>
                    </p:cTn>
                  </p:par>
                </p:childTnLst>
              </p:cTn>
              <p:nextCondLst>
                <p:cond evt="onClick" delay="0">
                  <p:tgtEl>
                    <p:spTgt spid="12"/>
                  </p:tgtEl>
                </p:cond>
              </p:nextCondLst>
            </p:seq>
            <p:video>
              <p:cMediaNode vol="80000">
                <p:cTn id="7" fill="hold" display="0">
                  <p:stCondLst>
                    <p:cond delay="indefinite"/>
                  </p:stCondLst>
                </p:cTn>
                <p:tgtEl>
                  <p:spTgt spid="12"/>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17</a:t>
            </a:fld>
            <a:endParaRPr lang="zh-CN" altLang="en-US" sz="3200" dirty="0">
              <a:solidFill>
                <a:srgbClr val="183052"/>
              </a:solidFill>
            </a:endParaRP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模型编辑</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7" name="图片 1">
            <a:extLst>
              <a:ext uri="{FF2B5EF4-FFF2-40B4-BE49-F238E27FC236}">
                <a16:creationId xmlns:a16="http://schemas.microsoft.com/office/drawing/2014/main" id="{C617118F-2F28-4E42-BB14-572C47998A75}"/>
              </a:ext>
            </a:extLst>
          </p:cNvPr>
          <p:cNvPicPr>
            <a:picLocks noChangeAspect="1"/>
          </p:cNvPicPr>
          <p:nvPr/>
        </p:nvPicPr>
        <p:blipFill>
          <a:blip r:embed="rId4">
            <a:extLst>
              <a:ext uri="{28A0092B-C50C-407E-A947-70E740481C1C}">
                <a14:useLocalDpi xmlns:a14="http://schemas.microsoft.com/office/drawing/2010/main" val="0"/>
              </a:ext>
            </a:extLst>
          </a:blip>
          <a:srcRect/>
          <a:stretch>
            <a:fillRect/>
          </a:stretch>
        </p:blipFill>
        <p:spPr bwMode="auto">
          <a:xfrm>
            <a:off x="0" y="1041138"/>
            <a:ext cx="9144000" cy="3851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ustDataLst>
      <p:tags r:id="rId1"/>
    </p:custDataLst>
    <p:extLst>
      <p:ext uri="{BB962C8B-B14F-4D97-AF65-F5344CB8AC3E}">
        <p14:creationId xmlns:p14="http://schemas.microsoft.com/office/powerpoint/2010/main" val="2019073164"/>
      </p:ext>
    </p:extLst>
  </p:cSld>
  <p:clrMapOvr>
    <a:masterClrMapping/>
  </p:clrMapOvr>
  <mc:AlternateContent xmlns:mc="http://schemas.openxmlformats.org/markup-compatibility/2006">
    <mc:Choice xmlns:p14="http://schemas.microsoft.com/office/powerpoint/2010/main" Requires="p14">
      <p:transition p14:dur="0" advTm="402"/>
    </mc:Choice>
    <mc:Fallback>
      <p:transition advTm="402"/>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18</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SMPL</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人体静态建模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775972" y="855208"/>
            <a:ext cx="3488467" cy="3709050"/>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1993458" y="4793694"/>
            <a:ext cx="105349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RGBD</a:t>
            </a:r>
            <a:r>
              <a:rPr lang="zh-CN" altLang="en-US" sz="1000" dirty="0"/>
              <a:t>人体重建</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459701" y="855208"/>
            <a:ext cx="1815763"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403218" y="4793694"/>
            <a:ext cx="1928734"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SMPL</a:t>
            </a:r>
            <a:r>
              <a:rPr lang="zh-CN" altLang="en-US" sz="1000" dirty="0"/>
              <a:t>重建结果和扫描结果对比</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advTm="169"/>
    </mc:Choice>
    <mc:Fallback>
      <p:transition advTm="169"/>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19</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对比测量结果</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7BD0C917-3782-42C2-BCE6-D83EA85AD7B5}"/>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917080" y="855208"/>
            <a:ext cx="3654920" cy="3709039"/>
          </a:xfrm>
          <a:prstGeom prst="rect">
            <a:avLst/>
          </a:prstGeom>
        </p:spPr>
      </p:pic>
      <p:sp>
        <p:nvSpPr>
          <p:cNvPr id="16" name="TextBox 14">
            <a:extLst>
              <a:ext uri="{FF2B5EF4-FFF2-40B4-BE49-F238E27FC236}">
                <a16:creationId xmlns:a16="http://schemas.microsoft.com/office/drawing/2014/main" id="{B11D2064-8E42-4F42-B32F-4EA72212ED79}"/>
              </a:ext>
            </a:extLst>
          </p:cNvPr>
          <p:cNvSpPr txBox="1">
            <a:spLocks noChangeArrowheads="1"/>
          </p:cNvSpPr>
          <p:nvPr/>
        </p:nvSpPr>
        <p:spPr bwMode="auto">
          <a:xfrm>
            <a:off x="2267487" y="4793694"/>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重建误差计算</a:t>
            </a:r>
          </a:p>
        </p:txBody>
      </p:sp>
      <p:pic>
        <p:nvPicPr>
          <p:cNvPr id="7" name="图片 6">
            <a:extLst>
              <a:ext uri="{FF2B5EF4-FFF2-40B4-BE49-F238E27FC236}">
                <a16:creationId xmlns:a16="http://schemas.microsoft.com/office/drawing/2014/main" id="{290AF396-99D3-4F0A-885F-B53352B87DCF}"/>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5592312" y="855208"/>
            <a:ext cx="1550540" cy="3709044"/>
          </a:xfrm>
          <a:prstGeom prst="rect">
            <a:avLst/>
          </a:prstGeom>
        </p:spPr>
      </p:pic>
      <p:sp>
        <p:nvSpPr>
          <p:cNvPr id="19" name="TextBox 14">
            <a:extLst>
              <a:ext uri="{FF2B5EF4-FFF2-40B4-BE49-F238E27FC236}">
                <a16:creationId xmlns:a16="http://schemas.microsoft.com/office/drawing/2014/main" id="{33BC842D-17F8-4685-BE62-449FD2F49578}"/>
              </a:ext>
            </a:extLst>
          </p:cNvPr>
          <p:cNvSpPr txBox="1">
            <a:spLocks noChangeArrowheads="1"/>
          </p:cNvSpPr>
          <p:nvPr/>
        </p:nvSpPr>
        <p:spPr bwMode="auto">
          <a:xfrm>
            <a:off x="5698168" y="4793694"/>
            <a:ext cx="1338828"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长度和围度信息测量</a:t>
            </a:r>
            <a:endParaRPr lang="en-US" altLang="zh-CN" sz="1000" dirty="0"/>
          </a:p>
        </p:txBody>
      </p:sp>
    </p:spTree>
    <p:custDataLst>
      <p:tags r:id="rId1"/>
    </p:custDataLst>
    <p:extLst>
      <p:ext uri="{BB962C8B-B14F-4D97-AF65-F5344CB8AC3E}">
        <p14:creationId xmlns:p14="http://schemas.microsoft.com/office/powerpoint/2010/main" val="1287592350"/>
      </p:ext>
    </p:extLst>
  </p:cSld>
  <p:clrMapOvr>
    <a:masterClrMapping/>
  </p:clrMapOvr>
  <mc:AlternateContent xmlns:mc="http://schemas.openxmlformats.org/markup-compatibility/2006">
    <mc:Choice xmlns:p14="http://schemas.microsoft.com/office/powerpoint/2010/main" Requires="p14">
      <p:transition p14:dur="0" advTm="187"/>
    </mc:Choice>
    <mc:Fallback>
      <p:transition advTm="187"/>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Oval 6" descr="#wm#_48_07_*Z"/>
          <p:cNvSpPr>
            <a:spLocks noChangeArrowheads="1"/>
          </p:cNvSpPr>
          <p:nvPr>
            <p:custDataLst>
              <p:tags r:id="rId1"/>
            </p:custDataLst>
          </p:nvPr>
        </p:nvSpPr>
        <p:spPr bwMode="auto">
          <a:xfrm>
            <a:off x="6084632" y="605854"/>
            <a:ext cx="1144191" cy="1147763"/>
          </a:xfrm>
          <a:prstGeom prst="ellipse">
            <a:avLst/>
          </a:prstGeom>
          <a:solidFill>
            <a:srgbClr val="0070C0">
              <a:alpha val="69000"/>
            </a:srgb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5400" b="1" kern="0" dirty="0">
                <a:latin typeface="微软雅黑" panose="020B0503020204020204" pitchFamily="34" charset="-122"/>
                <a:ea typeface="微软雅黑" panose="020B0503020204020204" pitchFamily="34" charset="-122"/>
                <a:cs typeface="Times New Roman" panose="02020503050405090304" pitchFamily="18" charset="0"/>
              </a:rPr>
              <a:t>目</a:t>
            </a:r>
            <a:endParaRPr lang="zh-CN" altLang="zh-CN" sz="5400" b="1" kern="0" dirty="0">
              <a:latin typeface="微软雅黑" panose="020B0503020204020204" pitchFamily="34" charset="-122"/>
              <a:ea typeface="微软雅黑" panose="020B0503020204020204" pitchFamily="34" charset="-122"/>
              <a:cs typeface="Times New Roman" panose="02020503050405090304" pitchFamily="18" charset="0"/>
            </a:endParaRPr>
          </a:p>
        </p:txBody>
      </p:sp>
      <p:sp>
        <p:nvSpPr>
          <p:cNvPr id="5" name="Oval 7" descr="#wm#_48_07_*Z"/>
          <p:cNvSpPr>
            <a:spLocks noChangeArrowheads="1"/>
          </p:cNvSpPr>
          <p:nvPr>
            <p:custDataLst>
              <p:tags r:id="rId2"/>
            </p:custDataLst>
          </p:nvPr>
        </p:nvSpPr>
        <p:spPr bwMode="auto">
          <a:xfrm>
            <a:off x="6881161" y="1461915"/>
            <a:ext cx="695325" cy="696515"/>
          </a:xfrm>
          <a:prstGeom prst="ellipse">
            <a:avLst/>
          </a:prstGeom>
          <a:solidFill>
            <a:schemeClr val="accent1">
              <a:lumMod val="75000"/>
              <a:alpha val="35000"/>
            </a:schemeClr>
          </a:solidFill>
          <a:ln>
            <a:noFill/>
          </a:ln>
          <a:effectLst/>
        </p:spPr>
        <p:txBody>
          <a:bodyPr lIns="0" tIns="0" rIns="0" bIns="0" anchor="ctr"/>
          <a:lstStyle>
            <a:lvl1pPr>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1pPr>
            <a:lvl2pPr marL="742950" indent="-28575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2pPr>
            <a:lvl3pPr marL="11430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3pPr>
            <a:lvl4pPr marL="16002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4pPr>
            <a:lvl5pPr marL="2057400" indent="-228600">
              <a:spcBef>
                <a:spcPct val="20000"/>
              </a:spcBef>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5pPr>
            <a:lvl6pPr marL="25146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6pPr>
            <a:lvl7pPr marL="29718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7pPr>
            <a:lvl8pPr marL="34290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8pPr>
            <a:lvl9pPr marL="3886200" indent="-228600" eaLnBrk="0" fontAlgn="base" hangingPunct="0">
              <a:spcBef>
                <a:spcPct val="20000"/>
              </a:spcBef>
              <a:spcAft>
                <a:spcPct val="0"/>
              </a:spcAft>
              <a:buFont typeface="Arial" panose="020B0604020202090204" pitchFamily="34" charset="0"/>
              <a:buChar char="–"/>
              <a:defRPr sz="2000">
                <a:solidFill>
                  <a:schemeClr val="bg1"/>
                </a:solidFill>
                <a:latin typeface="Arial" panose="020B0604020202090204" pitchFamily="34" charset="0"/>
                <a:ea typeface="黑体" panose="02010609060101010101" pitchFamily="49" charset="-122"/>
                <a:sym typeface="Arial" panose="020B0604020202090204" pitchFamily="34" charset="0"/>
              </a:defRPr>
            </a:lvl9pPr>
          </a:lstStyle>
          <a:p>
            <a:pPr algn="ctr" eaLnBrk="1" hangingPunct="1">
              <a:spcBef>
                <a:spcPct val="0"/>
              </a:spcBef>
              <a:buFont typeface="Arial" panose="020B0604020202090204" pitchFamily="34" charset="0"/>
              <a:buNone/>
              <a:defRPr/>
            </a:pPr>
            <a:r>
              <a:rPr lang="zh-CN" altLang="en-US" sz="3300" kern="0" dirty="0">
                <a:latin typeface="微软雅黑" panose="020B0503020204020204" pitchFamily="34" charset="-122"/>
                <a:ea typeface="微软雅黑" panose="020B0503020204020204" pitchFamily="34" charset="-122"/>
              </a:rPr>
              <a:t>录</a:t>
            </a:r>
            <a:endParaRPr lang="zh-CN" altLang="zh-CN" sz="3300" kern="0" dirty="0">
              <a:latin typeface="微软雅黑" panose="020B0503020204020204" pitchFamily="34" charset="-122"/>
              <a:ea typeface="微软雅黑" panose="020B0503020204020204" pitchFamily="34" charset="-122"/>
            </a:endParaRPr>
          </a:p>
        </p:txBody>
      </p:sp>
      <p:sp>
        <p:nvSpPr>
          <p:cNvPr id="6" name="文本框 5"/>
          <p:cNvSpPr txBox="1"/>
          <p:nvPr>
            <p:custDataLst>
              <p:tags r:id="rId3"/>
            </p:custDataLst>
          </p:nvPr>
        </p:nvSpPr>
        <p:spPr>
          <a:xfrm>
            <a:off x="6381099" y="1810767"/>
            <a:ext cx="458390" cy="2058591"/>
          </a:xfrm>
          <a:prstGeom prst="rect">
            <a:avLst/>
          </a:prstGeom>
          <a:noFill/>
        </p:spPr>
        <p:txBody>
          <a:bodyPr vert="eaVert" lIns="0" tIns="0" rIns="0" bIns="0" anchor="ctr">
            <a:normAutofit/>
          </a:bodyPr>
          <a:lstStyle/>
          <a:p>
            <a:pPr>
              <a:defRPr/>
            </a:pPr>
            <a:r>
              <a:rPr lang="en-US" altLang="zh-CN" sz="2700" dirty="0">
                <a:solidFill>
                  <a:srgbClr val="183052"/>
                </a:solidFill>
                <a:latin typeface="Arial" panose="020B0604020202090204" pitchFamily="34" charset="0"/>
                <a:ea typeface="华文细黑" panose="02010600040101010101" pitchFamily="2" charset="-122"/>
                <a:cs typeface="Arial" panose="020B0604020202090204" pitchFamily="34" charset="0"/>
              </a:rPr>
              <a:t>CONTENTS</a:t>
            </a:r>
            <a:endParaRPr lang="zh-CN" altLang="en-US" sz="2700" dirty="0">
              <a:solidFill>
                <a:srgbClr val="183052"/>
              </a:solidFill>
              <a:latin typeface="Arial" panose="020B0604020202090204" pitchFamily="34" charset="0"/>
              <a:ea typeface="华文细黑" panose="02010600040101010101" pitchFamily="2" charset="-122"/>
              <a:cs typeface="Arial" panose="020B0604020202090204" pitchFamily="34" charset="0"/>
            </a:endParaRPr>
          </a:p>
        </p:txBody>
      </p:sp>
      <p:grpSp>
        <p:nvGrpSpPr>
          <p:cNvPr id="8" name="组合 7"/>
          <p:cNvGrpSpPr/>
          <p:nvPr/>
        </p:nvGrpSpPr>
        <p:grpSpPr>
          <a:xfrm>
            <a:off x="1815590" y="586202"/>
            <a:ext cx="50734" cy="828002"/>
            <a:chOff x="3095773" y="1059582"/>
            <a:chExt cx="67645" cy="1104003"/>
          </a:xfrm>
        </p:grpSpPr>
        <p:sp>
          <p:nvSpPr>
            <p:cNvPr id="9" name="矩形 8"/>
            <p:cNvSpPr/>
            <p:nvPr/>
          </p:nvSpPr>
          <p:spPr bwMode="auto">
            <a:xfrm rot="3152971">
              <a:off x="2549511" y="1609446"/>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10" name="椭圆 3"/>
            <p:cNvSpPr/>
            <p:nvPr/>
          </p:nvSpPr>
          <p:spPr bwMode="auto">
            <a:xfrm rot="3152971">
              <a:off x="2611049" y="1556369"/>
              <a:ext cx="1037094" cy="67645"/>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11" name="组合 10"/>
          <p:cNvGrpSpPr/>
          <p:nvPr/>
        </p:nvGrpSpPr>
        <p:grpSpPr>
          <a:xfrm>
            <a:off x="1783360" y="664751"/>
            <a:ext cx="338255" cy="426424"/>
            <a:chOff x="3059833" y="1164317"/>
            <a:chExt cx="451006" cy="568567"/>
          </a:xfrm>
        </p:grpSpPr>
        <p:sp>
          <p:nvSpPr>
            <p:cNvPr id="12" name="椭圆 6"/>
            <p:cNvSpPr/>
            <p:nvPr/>
          </p:nvSpPr>
          <p:spPr bwMode="auto">
            <a:xfrm rot="3152971">
              <a:off x="3001052" y="1223098"/>
              <a:ext cx="568567" cy="451006"/>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3" name="椭圆 6"/>
            <p:cNvSpPr/>
            <p:nvPr/>
          </p:nvSpPr>
          <p:spPr bwMode="auto">
            <a:xfrm rot="3152971">
              <a:off x="3006084" y="1253492"/>
              <a:ext cx="536336" cy="421785"/>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14" name="TextBox 23"/>
            <p:cNvSpPr txBox="1">
              <a:spLocks noChangeArrowheads="1"/>
            </p:cNvSpPr>
            <p:nvPr/>
          </p:nvSpPr>
          <p:spPr bwMode="auto">
            <a:xfrm>
              <a:off x="3063544" y="1297092"/>
              <a:ext cx="435369" cy="41037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01</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15" name="矩形 53"/>
          <p:cNvSpPr>
            <a:spLocks noChangeArrowheads="1"/>
          </p:cNvSpPr>
          <p:nvPr/>
        </p:nvSpPr>
        <p:spPr bwMode="auto">
          <a:xfrm>
            <a:off x="2320024" y="605512"/>
            <a:ext cx="2799512"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个人简介</a:t>
            </a:r>
          </a:p>
        </p:txBody>
      </p:sp>
      <p:grpSp>
        <p:nvGrpSpPr>
          <p:cNvPr id="24" name="组合 23"/>
          <p:cNvGrpSpPr/>
          <p:nvPr/>
        </p:nvGrpSpPr>
        <p:grpSpPr>
          <a:xfrm>
            <a:off x="1801642" y="1538004"/>
            <a:ext cx="50739" cy="828002"/>
            <a:chOff x="3095778" y="2867864"/>
            <a:chExt cx="67652" cy="1104002"/>
          </a:xfrm>
        </p:grpSpPr>
        <p:sp>
          <p:nvSpPr>
            <p:cNvPr id="25" name="矩形 24"/>
            <p:cNvSpPr/>
            <p:nvPr/>
          </p:nvSpPr>
          <p:spPr bwMode="auto">
            <a:xfrm rot="3152971">
              <a:off x="2549512" y="3417727"/>
              <a:ext cx="1104002"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6" name="椭圆 3"/>
            <p:cNvSpPr/>
            <p:nvPr/>
          </p:nvSpPr>
          <p:spPr bwMode="auto">
            <a:xfrm rot="3152971">
              <a:off x="2611057" y="3364646"/>
              <a:ext cx="1037093"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27" name="组合 26"/>
          <p:cNvGrpSpPr/>
          <p:nvPr/>
        </p:nvGrpSpPr>
        <p:grpSpPr>
          <a:xfrm>
            <a:off x="1755748" y="1616556"/>
            <a:ext cx="349511" cy="426425"/>
            <a:chOff x="3041619" y="2972599"/>
            <a:chExt cx="466014" cy="568567"/>
          </a:xfrm>
        </p:grpSpPr>
        <p:sp>
          <p:nvSpPr>
            <p:cNvPr id="28" name="椭圆 6"/>
            <p:cNvSpPr/>
            <p:nvPr/>
          </p:nvSpPr>
          <p:spPr bwMode="auto">
            <a:xfrm rot="3152971">
              <a:off x="2999449" y="303298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29" name="椭圆 6"/>
            <p:cNvSpPr/>
            <p:nvPr/>
          </p:nvSpPr>
          <p:spPr bwMode="auto">
            <a:xfrm rot="3152971">
              <a:off x="3006108" y="3061749"/>
              <a:ext cx="536335"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0" name="TextBox 49"/>
            <p:cNvSpPr txBox="1">
              <a:spLocks noChangeArrowheads="1"/>
            </p:cNvSpPr>
            <p:nvPr/>
          </p:nvSpPr>
          <p:spPr bwMode="auto">
            <a:xfrm>
              <a:off x="3041619" y="3104347"/>
              <a:ext cx="435415"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02</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1" name="矩形 30"/>
          <p:cNvSpPr>
            <a:spLocks noChangeArrowheads="1"/>
          </p:cNvSpPr>
          <p:nvPr/>
        </p:nvSpPr>
        <p:spPr bwMode="auto">
          <a:xfrm>
            <a:off x="2320042" y="1616964"/>
            <a:ext cx="2799453"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项目经历</a:t>
            </a:r>
          </a:p>
        </p:txBody>
      </p:sp>
      <p:grpSp>
        <p:nvGrpSpPr>
          <p:cNvPr id="32" name="组合 31"/>
          <p:cNvGrpSpPr/>
          <p:nvPr/>
        </p:nvGrpSpPr>
        <p:grpSpPr>
          <a:xfrm>
            <a:off x="1837417" y="2422494"/>
            <a:ext cx="50739" cy="828002"/>
            <a:chOff x="3095778" y="3772003"/>
            <a:chExt cx="67652" cy="1104003"/>
          </a:xfrm>
        </p:grpSpPr>
        <p:sp>
          <p:nvSpPr>
            <p:cNvPr id="33" name="矩形 32"/>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34"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35" name="组合 34"/>
          <p:cNvGrpSpPr/>
          <p:nvPr/>
        </p:nvGrpSpPr>
        <p:grpSpPr>
          <a:xfrm>
            <a:off x="1805184" y="2501046"/>
            <a:ext cx="335850" cy="426425"/>
            <a:chOff x="3059833" y="3876739"/>
            <a:chExt cx="447800" cy="568567"/>
          </a:xfrm>
        </p:grpSpPr>
        <p:sp>
          <p:nvSpPr>
            <p:cNvPr id="36"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7"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38"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03</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39" name="矩形 38"/>
          <p:cNvSpPr>
            <a:spLocks noChangeArrowheads="1"/>
          </p:cNvSpPr>
          <p:nvPr/>
        </p:nvSpPr>
        <p:spPr bwMode="auto">
          <a:xfrm>
            <a:off x="2320024" y="2544389"/>
            <a:ext cx="2654372" cy="3978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sp>
        <p:nvSpPr>
          <p:cNvPr id="40" name="矩形 39"/>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41" name="矩形 40"/>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21" name="组合 20"/>
          <p:cNvGrpSpPr/>
          <p:nvPr/>
        </p:nvGrpSpPr>
        <p:grpSpPr>
          <a:xfrm>
            <a:off x="1837417" y="3360389"/>
            <a:ext cx="50739" cy="828002"/>
            <a:chOff x="3095778" y="3772003"/>
            <a:chExt cx="67652" cy="1104003"/>
          </a:xfrm>
        </p:grpSpPr>
        <p:sp>
          <p:nvSpPr>
            <p:cNvPr id="22" name="矩形 21"/>
            <p:cNvSpPr/>
            <p:nvPr/>
          </p:nvSpPr>
          <p:spPr bwMode="auto">
            <a:xfrm rot="3152971">
              <a:off x="2549512" y="4321867"/>
              <a:ext cx="1104003" cy="4275"/>
            </a:xfrm>
            <a:prstGeom prst="rect">
              <a:avLst/>
            </a:prstGeom>
            <a:gradFill>
              <a:gsLst>
                <a:gs pos="49628">
                  <a:schemeClr val="tx1">
                    <a:lumMod val="65000"/>
                    <a:lumOff val="35000"/>
                  </a:schemeClr>
                </a:gs>
                <a:gs pos="2000">
                  <a:schemeClr val="bg1">
                    <a:lumMod val="95000"/>
                  </a:schemeClr>
                </a:gs>
                <a:gs pos="100000">
                  <a:schemeClr val="bg1">
                    <a:lumMod val="95000"/>
                  </a:schemeClr>
                </a:gs>
              </a:gsLst>
              <a:lin ang="10800000" scaled="1"/>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sp>
          <p:nvSpPr>
            <p:cNvPr id="23" name="椭圆 3"/>
            <p:cNvSpPr/>
            <p:nvPr/>
          </p:nvSpPr>
          <p:spPr bwMode="auto">
            <a:xfrm rot="3152971">
              <a:off x="2611057" y="4268787"/>
              <a:ext cx="1037094" cy="67652"/>
            </a:xfrm>
            <a:custGeom>
              <a:avLst/>
              <a:gdLst/>
              <a:ahLst/>
              <a:cxnLst/>
              <a:rect l="l" t="t" r="r" b="b"/>
              <a:pathLst>
                <a:path w="5967726" h="372256">
                  <a:moveTo>
                    <a:pt x="2983863" y="0"/>
                  </a:moveTo>
                  <a:cubicBezTo>
                    <a:pt x="4505610" y="0"/>
                    <a:pt x="5763890" y="161740"/>
                    <a:pt x="5967726" y="372256"/>
                  </a:cubicBezTo>
                  <a:lnTo>
                    <a:pt x="0" y="372256"/>
                  </a:lnTo>
                  <a:cubicBezTo>
                    <a:pt x="203837" y="161740"/>
                    <a:pt x="1462116" y="0"/>
                    <a:pt x="2983863" y="0"/>
                  </a:cubicBezTo>
                  <a:close/>
                </a:path>
              </a:pathLst>
            </a:custGeom>
            <a:gradFill flip="none" rotWithShape="1">
              <a:gsLst>
                <a:gs pos="100000">
                  <a:schemeClr val="bg1">
                    <a:lumMod val="50000"/>
                    <a:alpha val="27000"/>
                  </a:schemeClr>
                </a:gs>
                <a:gs pos="26000">
                  <a:schemeClr val="bg1">
                    <a:lumMod val="95000"/>
                    <a:alpha val="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a:defRPr/>
              </a:pPr>
              <a:endParaRPr lang="zh-CN" altLang="en-US" sz="1000" b="1">
                <a:latin typeface="微软雅黑" panose="020B0503020204020204" pitchFamily="34" charset="-122"/>
                <a:ea typeface="微软雅黑" panose="020B0503020204020204" pitchFamily="34" charset="-122"/>
              </a:endParaRPr>
            </a:p>
          </p:txBody>
        </p:sp>
      </p:grpSp>
      <p:grpSp>
        <p:nvGrpSpPr>
          <p:cNvPr id="42" name="组合 41"/>
          <p:cNvGrpSpPr/>
          <p:nvPr/>
        </p:nvGrpSpPr>
        <p:grpSpPr>
          <a:xfrm>
            <a:off x="1805184" y="3438941"/>
            <a:ext cx="335850" cy="426425"/>
            <a:chOff x="3059833" y="3876739"/>
            <a:chExt cx="447800" cy="568567"/>
          </a:xfrm>
        </p:grpSpPr>
        <p:sp>
          <p:nvSpPr>
            <p:cNvPr id="43" name="椭圆 6"/>
            <p:cNvSpPr/>
            <p:nvPr/>
          </p:nvSpPr>
          <p:spPr bwMode="auto">
            <a:xfrm rot="3152971">
              <a:off x="2999449" y="3937122"/>
              <a:ext cx="568567" cy="447800"/>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chemeClr val="bg1"/>
            </a:solidFill>
            <a:ln>
              <a:noFill/>
            </a:ln>
            <a:effectLst>
              <a:outerShdw blurRad="50800" dist="38100" dir="16200000" sx="101000" sy="101000" rotWithShape="0">
                <a:prstClr val="black">
                  <a:alpha val="25000"/>
                </a:prstClr>
              </a:outerShdw>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4" name="椭圆 6"/>
            <p:cNvSpPr/>
            <p:nvPr/>
          </p:nvSpPr>
          <p:spPr bwMode="auto">
            <a:xfrm rot="3152971">
              <a:off x="3006107" y="3965890"/>
              <a:ext cx="536336" cy="421831"/>
            </a:xfrm>
            <a:custGeom>
              <a:avLst/>
              <a:gdLst/>
              <a:ahLst/>
              <a:cxnLst/>
              <a:rect l="l" t="t" r="r" b="b"/>
              <a:pathLst>
                <a:path w="2448272" h="1925181">
                  <a:moveTo>
                    <a:pt x="1224136" y="0"/>
                  </a:moveTo>
                  <a:cubicBezTo>
                    <a:pt x="1900208" y="0"/>
                    <a:pt x="2448272" y="548064"/>
                    <a:pt x="2448272" y="1224136"/>
                  </a:cubicBezTo>
                  <a:cubicBezTo>
                    <a:pt x="2448272" y="1485100"/>
                    <a:pt x="2366613" y="1726991"/>
                    <a:pt x="2226782" y="1925181"/>
                  </a:cubicBezTo>
                  <a:lnTo>
                    <a:pt x="221490" y="1925181"/>
                  </a:lnTo>
                  <a:cubicBezTo>
                    <a:pt x="81659" y="1726991"/>
                    <a:pt x="0" y="1485100"/>
                    <a:pt x="0" y="1224136"/>
                  </a:cubicBezTo>
                  <a:cubicBezTo>
                    <a:pt x="0" y="548064"/>
                    <a:pt x="548064" y="0"/>
                    <a:pt x="1224136" y="0"/>
                  </a:cubicBezTo>
                  <a:close/>
                </a:path>
              </a:pathLst>
            </a:custGeom>
            <a:solidFill>
              <a:srgbClr val="002060"/>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lIns="0" rIns="0" anchor="ctr"/>
            <a:lstStyle/>
            <a:p>
              <a:pPr algn="ctr">
                <a:defRPr/>
              </a:pPr>
              <a:endParaRPr lang="zh-CN" altLang="en-US" sz="1000">
                <a:latin typeface="微软雅黑" panose="020B0503020204020204" pitchFamily="34" charset="-122"/>
                <a:ea typeface="微软雅黑" panose="020B0503020204020204" pitchFamily="34" charset="-122"/>
              </a:endParaRPr>
            </a:p>
          </p:txBody>
        </p:sp>
        <p:sp>
          <p:nvSpPr>
            <p:cNvPr id="45" name="TextBox 29"/>
            <p:cNvSpPr txBox="1">
              <a:spLocks noChangeArrowheads="1"/>
            </p:cNvSpPr>
            <p:nvPr/>
          </p:nvSpPr>
          <p:spPr bwMode="auto">
            <a:xfrm>
              <a:off x="3063497" y="4033395"/>
              <a:ext cx="435416" cy="4089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0" rIns="0">
              <a:spAutoFit/>
            </a:bodyPr>
            <a:lstStyle>
              <a:lvl1pPr eaLnBrk="0" hangingPunct="0">
                <a:defRPr>
                  <a:solidFill>
                    <a:schemeClr val="tx1"/>
                  </a:solidFill>
                  <a:latin typeface="Calibri" panose="020F0502020204030204" pitchFamily="34" charset="0"/>
                  <a:ea typeface="宋体" panose="02010600030101010101" pitchFamily="2" charset="-122"/>
                </a:defRPr>
              </a:lvl1pPr>
              <a:lvl2pPr marL="742950" indent="-285750" eaLnBrk="0" hangingPunct="0">
                <a:defRPr>
                  <a:solidFill>
                    <a:schemeClr val="tx1"/>
                  </a:solidFill>
                  <a:latin typeface="Calibri" panose="020F0502020204030204" pitchFamily="34" charset="0"/>
                  <a:ea typeface="宋体" panose="02010600030101010101" pitchFamily="2" charset="-122"/>
                </a:defRPr>
              </a:lvl2pPr>
              <a:lvl3pPr marL="1143000" indent="-228600" eaLnBrk="0" hangingPunct="0">
                <a:defRPr>
                  <a:solidFill>
                    <a:schemeClr val="tx1"/>
                  </a:solidFill>
                  <a:latin typeface="Calibri" panose="020F0502020204030204" pitchFamily="34" charset="0"/>
                  <a:ea typeface="宋体" panose="02010600030101010101" pitchFamily="2" charset="-122"/>
                </a:defRPr>
              </a:lvl3pPr>
              <a:lvl4pPr marL="1600200" indent="-228600" eaLnBrk="0" hangingPunct="0">
                <a:defRPr>
                  <a:solidFill>
                    <a:schemeClr val="tx1"/>
                  </a:solidFill>
                  <a:latin typeface="Calibri" panose="020F0502020204030204" pitchFamily="34" charset="0"/>
                  <a:ea typeface="宋体" panose="02010600030101010101" pitchFamily="2" charset="-122"/>
                </a:defRPr>
              </a:lvl4pPr>
              <a:lvl5pPr marL="2057400" indent="-228600" eaLnBrk="0" hangingPunct="0">
                <a:defRPr>
                  <a:solidFill>
                    <a:schemeClr val="tx1"/>
                  </a:solidFill>
                  <a:latin typeface="Calibri" panose="020F0502020204030204" pitchFamily="34" charset="0"/>
                  <a:ea typeface="宋体" panose="02010600030101010101" pitchFamily="2" charset="-122"/>
                </a:defRPr>
              </a:lvl5pPr>
              <a:lvl6pPr marL="25146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6pPr>
              <a:lvl7pPr marL="29718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7pPr>
              <a:lvl8pPr marL="34290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8pPr>
              <a:lvl9pPr marL="3886200" indent="-228600" eaLnBrk="0" fontAlgn="base" hangingPunct="0">
                <a:spcBef>
                  <a:spcPct val="0"/>
                </a:spcBef>
                <a:spcAft>
                  <a:spcPct val="0"/>
                </a:spcAft>
                <a:defRPr>
                  <a:solidFill>
                    <a:schemeClr val="tx1"/>
                  </a:solidFill>
                  <a:latin typeface="Calibri" panose="020F0502020204030204" pitchFamily="34" charset="0"/>
                  <a:ea typeface="宋体" panose="02010600030101010101" pitchFamily="2" charset="-122"/>
                </a:defRPr>
              </a:lvl9pPr>
            </a:lstStyle>
            <a:p>
              <a:pPr algn="ctr" eaLnBrk="1" hangingPunct="1"/>
              <a:r>
                <a:rPr lang="en-US" altLang="zh-CN" sz="1400" dirty="0">
                  <a:solidFill>
                    <a:schemeClr val="bg1"/>
                  </a:solidFill>
                  <a:latin typeface="微软雅黑" panose="020B0503020204020204" pitchFamily="34" charset="-122"/>
                  <a:ea typeface="微软雅黑" panose="020B0503020204020204" pitchFamily="34" charset="-122"/>
                </a:rPr>
                <a:t>04</a:t>
              </a:r>
              <a:endParaRPr lang="zh-CN" altLang="en-US" sz="1400" dirty="0">
                <a:solidFill>
                  <a:schemeClr val="bg1"/>
                </a:solidFill>
                <a:latin typeface="微软雅黑" panose="020B0503020204020204" pitchFamily="34" charset="-122"/>
                <a:ea typeface="微软雅黑" panose="020B0503020204020204" pitchFamily="34" charset="-122"/>
              </a:endParaRPr>
            </a:p>
          </p:txBody>
        </p:sp>
      </p:grpSp>
      <p:sp>
        <p:nvSpPr>
          <p:cNvPr id="46" name="矩形 45"/>
          <p:cNvSpPr>
            <a:spLocks noChangeArrowheads="1"/>
          </p:cNvSpPr>
          <p:nvPr/>
        </p:nvSpPr>
        <p:spPr bwMode="auto">
          <a:xfrm>
            <a:off x="2320024" y="3482284"/>
            <a:ext cx="2654372" cy="43751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pPr algn="l">
              <a:lnSpc>
                <a:spcPct val="150000"/>
              </a:lnSpc>
            </a:pPr>
            <a:r>
              <a:rPr lang="zh-CN" altLang="en-US" sz="1500" b="1" dirty="0">
                <a:solidFill>
                  <a:schemeClr val="tx1">
                    <a:lumMod val="75000"/>
                    <a:lumOff val="25000"/>
                  </a:schemeClr>
                </a:solidFill>
                <a:latin typeface="微软雅黑" panose="020B0503020204020204" pitchFamily="34" charset="-122"/>
                <a:ea typeface="微软雅黑" panose="020B0503020204020204" pitchFamily="34" charset="-122"/>
              </a:rPr>
              <a:t>致谢</a:t>
            </a:r>
          </a:p>
        </p:txBody>
      </p:sp>
    </p:spTree>
  </p:cSld>
  <p:clrMapOvr>
    <a:masterClrMapping/>
  </p:clrMapOvr>
  <mc:AlternateContent xmlns:mc="http://schemas.openxmlformats.org/markup-compatibility/2006">
    <mc:Choice xmlns:p14="http://schemas.microsoft.com/office/powerpoint/2010/main" Requires="p14">
      <p:transition p14:dur="10" advTm="143"/>
    </mc:Choice>
    <mc:Fallback>
      <p:transition advTm="143"/>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20</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9" name="组合 8">
            <a:extLst>
              <a:ext uri="{FF2B5EF4-FFF2-40B4-BE49-F238E27FC236}">
                <a16:creationId xmlns:a16="http://schemas.microsoft.com/office/drawing/2014/main" id="{17EBC8FB-8A5E-4D2A-B71A-0286D691138A}"/>
              </a:ext>
            </a:extLst>
          </p:cNvPr>
          <p:cNvGrpSpPr/>
          <p:nvPr/>
        </p:nvGrpSpPr>
        <p:grpSpPr>
          <a:xfrm>
            <a:off x="249226" y="1327769"/>
            <a:ext cx="8663168" cy="2570110"/>
            <a:chOff x="249226" y="1327769"/>
            <a:chExt cx="8663168"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327769"/>
              <a:ext cx="43014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574660" y="1327771"/>
              <a:ext cx="4337734" cy="2570107"/>
            </a:xfrm>
            <a:prstGeom prst="rect">
              <a:avLst/>
            </a:prstGeom>
          </p:spPr>
        </p:pic>
      </p:grpSp>
      <p:sp>
        <p:nvSpPr>
          <p:cNvPr id="18" name="TextBox 14">
            <a:extLst>
              <a:ext uri="{FF2B5EF4-FFF2-40B4-BE49-F238E27FC236}">
                <a16:creationId xmlns:a16="http://schemas.microsoft.com/office/drawing/2014/main" id="{C4092A6A-9709-4F20-B9A0-46E58B041E84}"/>
              </a:ext>
            </a:extLst>
          </p:cNvPr>
          <p:cNvSpPr txBox="1">
            <a:spLocks noChangeArrowheads="1"/>
          </p:cNvSpPr>
          <p:nvPr/>
        </p:nvSpPr>
        <p:spPr bwMode="auto">
          <a:xfrm>
            <a:off x="384086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2560363191"/>
      </p:ext>
    </p:extLst>
  </p:cSld>
  <p:clrMapOvr>
    <a:masterClrMapping/>
  </p:clrMapOvr>
  <mc:AlternateContent xmlns:mc="http://schemas.openxmlformats.org/markup-compatibility/2006">
    <mc:Choice xmlns:p14="http://schemas.microsoft.com/office/powerpoint/2010/main" Requires="p14">
      <p:transition p14:dur="0" advTm="795"/>
    </mc:Choice>
    <mc:Fallback>
      <p:transition advTm="795"/>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21</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grpSp>
        <p:nvGrpSpPr>
          <p:cNvPr id="3" name="组合 2">
            <a:extLst>
              <a:ext uri="{FF2B5EF4-FFF2-40B4-BE49-F238E27FC236}">
                <a16:creationId xmlns:a16="http://schemas.microsoft.com/office/drawing/2014/main" id="{05EC4FD2-4590-4B20-9E8C-C4AE78E3C12A}"/>
              </a:ext>
            </a:extLst>
          </p:cNvPr>
          <p:cNvGrpSpPr/>
          <p:nvPr/>
        </p:nvGrpSpPr>
        <p:grpSpPr>
          <a:xfrm>
            <a:off x="360176" y="1327769"/>
            <a:ext cx="8442181" cy="2570110"/>
            <a:chOff x="360176" y="1327769"/>
            <a:chExt cx="8442181" cy="2570110"/>
          </a:xfrm>
        </p:grpSpPr>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360176" y="1327769"/>
              <a:ext cx="4079539" cy="2570110"/>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696" y="1327771"/>
              <a:ext cx="4117661" cy="2570107"/>
            </a:xfrm>
            <a:prstGeom prst="rect">
              <a:avLst/>
            </a:prstGeom>
          </p:spPr>
        </p:pic>
      </p:gr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41320"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单张图像建模</a:t>
            </a:r>
          </a:p>
        </p:txBody>
      </p:sp>
    </p:spTree>
    <p:custDataLst>
      <p:tags r:id="rId1"/>
    </p:custDataLst>
    <p:extLst>
      <p:ext uri="{BB962C8B-B14F-4D97-AF65-F5344CB8AC3E}">
        <p14:creationId xmlns:p14="http://schemas.microsoft.com/office/powerpoint/2010/main" val="3415673699"/>
      </p:ext>
    </p:extLst>
  </p:cSld>
  <p:clrMapOvr>
    <a:masterClrMapping/>
  </p:clrMapOvr>
  <mc:AlternateContent xmlns:mc="http://schemas.openxmlformats.org/markup-compatibility/2006">
    <mc:Choice xmlns:p14="http://schemas.microsoft.com/office/powerpoint/2010/main" Requires="p14">
      <p:transition p14:dur="0" advTm="2843"/>
    </mc:Choice>
    <mc:Fallback>
      <p:transition advTm="2843"/>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22</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3832054" y="4673759"/>
            <a:ext cx="1479892"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BFM2017</a:t>
            </a:r>
            <a:r>
              <a:rPr lang="zh-CN" altLang="en-US" sz="1000" dirty="0"/>
              <a:t>多张图像建模</a:t>
            </a:r>
          </a:p>
        </p:txBody>
      </p:sp>
      <p:pic>
        <p:nvPicPr>
          <p:cNvPr id="10" name="图片 9">
            <a:extLst>
              <a:ext uri="{FF2B5EF4-FFF2-40B4-BE49-F238E27FC236}">
                <a16:creationId xmlns:a16="http://schemas.microsoft.com/office/drawing/2014/main" id="{3BCB3B59-88DF-45AD-B025-668AB0B96947}"/>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761494" y="1006295"/>
            <a:ext cx="3621012" cy="3509830"/>
          </a:xfrm>
          <a:prstGeom prst="rect">
            <a:avLst/>
          </a:prstGeom>
        </p:spPr>
      </p:pic>
    </p:spTree>
    <p:custDataLst>
      <p:tags r:id="rId1"/>
    </p:custDataLst>
    <p:extLst>
      <p:ext uri="{BB962C8B-B14F-4D97-AF65-F5344CB8AC3E}">
        <p14:creationId xmlns:p14="http://schemas.microsoft.com/office/powerpoint/2010/main" val="731608288"/>
      </p:ext>
    </p:extLst>
  </p:cSld>
  <p:clrMapOvr>
    <a:masterClrMapping/>
  </p:clrMapOvr>
  <mc:AlternateContent xmlns:mc="http://schemas.openxmlformats.org/markup-compatibility/2006">
    <mc:Choice xmlns:p14="http://schemas.microsoft.com/office/powerpoint/2010/main" Requires="p14">
      <p:transition p14:dur="0" advTm="548"/>
    </mc:Choice>
    <mc:Fallback>
      <p:transition advTm="548"/>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23</a:t>
            </a:fld>
            <a:endParaRPr lang="zh-CN" altLang="en-US" sz="3200" dirty="0">
              <a:solidFill>
                <a:srgbClr val="183052"/>
              </a:solidFill>
            </a:endParaRPr>
          </a:p>
        </p:txBody>
      </p:sp>
      <p:sp>
        <p:nvSpPr>
          <p:cNvPr id="14"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基于</a:t>
            </a:r>
            <a:r>
              <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3dmm</a:t>
            </a:r>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的图像建模</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图片 3">
            <a:extLst>
              <a:ext uri="{FF2B5EF4-FFF2-40B4-BE49-F238E27FC236}">
                <a16:creationId xmlns:a16="http://schemas.microsoft.com/office/drawing/2014/main" id="{DA86B747-0A19-4262-81B5-BF4DF39D13C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690540" y="1327771"/>
            <a:ext cx="4271894" cy="2577376"/>
          </a:xfrm>
          <a:prstGeom prst="rect">
            <a:avLst/>
          </a:prstGeom>
        </p:spPr>
      </p:pic>
      <p:pic>
        <p:nvPicPr>
          <p:cNvPr id="7" name="图片 6">
            <a:extLst>
              <a:ext uri="{FF2B5EF4-FFF2-40B4-BE49-F238E27FC236}">
                <a16:creationId xmlns:a16="http://schemas.microsoft.com/office/drawing/2014/main" id="{9D3E1D49-0AAC-4FD5-A877-A3F0F55C0180}"/>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5923221" y="1327771"/>
            <a:ext cx="1309818" cy="2577374"/>
          </a:xfrm>
          <a:prstGeom prst="rect">
            <a:avLst/>
          </a:prstGeom>
        </p:spPr>
      </p:pic>
      <p:sp>
        <p:nvSpPr>
          <p:cNvPr id="9" name="TextBox 14">
            <a:extLst>
              <a:ext uri="{FF2B5EF4-FFF2-40B4-BE49-F238E27FC236}">
                <a16:creationId xmlns:a16="http://schemas.microsoft.com/office/drawing/2014/main" id="{B9AD21BA-8F05-40A4-82A3-8C1DD8690F34}"/>
              </a:ext>
            </a:extLst>
          </p:cNvPr>
          <p:cNvSpPr txBox="1">
            <a:spLocks noChangeArrowheads="1"/>
          </p:cNvSpPr>
          <p:nvPr/>
        </p:nvSpPr>
        <p:spPr bwMode="auto">
          <a:xfrm>
            <a:off x="1765941" y="4135949"/>
            <a:ext cx="2121093"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en-US" altLang="zh-CN" sz="1000" dirty="0"/>
              <a:t>BFM2019</a:t>
            </a:r>
            <a:r>
              <a:rPr lang="zh-CN" altLang="en-US" sz="1000" dirty="0"/>
              <a:t>头部和美术身体模型拼接</a:t>
            </a:r>
            <a:endParaRPr lang="en-US" altLang="zh-CN" sz="1000" dirty="0"/>
          </a:p>
        </p:txBody>
      </p:sp>
      <p:sp>
        <p:nvSpPr>
          <p:cNvPr id="10" name="TextBox 14">
            <a:extLst>
              <a:ext uri="{FF2B5EF4-FFF2-40B4-BE49-F238E27FC236}">
                <a16:creationId xmlns:a16="http://schemas.microsoft.com/office/drawing/2014/main" id="{AFF668D3-425F-470B-8EDF-1CB62D2BC55C}"/>
              </a:ext>
            </a:extLst>
          </p:cNvPr>
          <p:cNvSpPr txBox="1">
            <a:spLocks noChangeArrowheads="1"/>
          </p:cNvSpPr>
          <p:nvPr/>
        </p:nvSpPr>
        <p:spPr bwMode="auto">
          <a:xfrm>
            <a:off x="6101077" y="4135949"/>
            <a:ext cx="954107" cy="246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gn="ctr">
              <a:lnSpc>
                <a:spcPct val="100000"/>
              </a:lnSpc>
              <a:spcBef>
                <a:spcPct val="0"/>
              </a:spcBef>
              <a:buFontTx/>
              <a:buNone/>
            </a:pPr>
            <a:r>
              <a:rPr lang="zh-CN" altLang="en-US" sz="1000" dirty="0"/>
              <a:t>最终产品效果</a:t>
            </a:r>
            <a:endParaRPr lang="en-US" altLang="zh-CN" sz="1000" dirty="0"/>
          </a:p>
        </p:txBody>
      </p:sp>
    </p:spTree>
    <p:custDataLst>
      <p:tags r:id="rId1"/>
    </p:custDataLst>
    <p:extLst>
      <p:ext uri="{BB962C8B-B14F-4D97-AF65-F5344CB8AC3E}">
        <p14:creationId xmlns:p14="http://schemas.microsoft.com/office/powerpoint/2010/main" val="2859172900"/>
      </p:ext>
    </p:extLst>
  </p:cSld>
  <p:clrMapOvr>
    <a:masterClrMapping/>
  </p:clrMapOvr>
  <mc:AlternateContent xmlns:mc="http://schemas.openxmlformats.org/markup-compatibility/2006">
    <mc:Choice xmlns:p14="http://schemas.microsoft.com/office/powerpoint/2010/main" Requires="p14">
      <p:transition p14:dur="0" advTm="39125"/>
    </mc:Choice>
    <mc:Fallback>
      <p:transition advTm="39125"/>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24</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9226" y="1421658"/>
            <a:ext cx="4264128"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4684145" y="1421658"/>
            <a:ext cx="4183199" cy="2522941"/>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p14:dur="0" advTm="19920"/>
    </mc:Choice>
    <mc:Fallback>
      <p:transition advTm="19920"/>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25</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9" name="图片 8">
            <a:extLst>
              <a:ext uri="{FF2B5EF4-FFF2-40B4-BE49-F238E27FC236}">
                <a16:creationId xmlns:a16="http://schemas.microsoft.com/office/drawing/2014/main" id="{3F7D9ABF-3EE4-4829-BB3E-80CC96ADB8AA}"/>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249226" y="1421658"/>
            <a:ext cx="4264127" cy="2571750"/>
          </a:xfrm>
          <a:prstGeom prst="rect">
            <a:avLst/>
          </a:prstGeom>
        </p:spPr>
      </p:pic>
      <p:pic>
        <p:nvPicPr>
          <p:cNvPr id="11" name="图片 10">
            <a:extLst>
              <a:ext uri="{FF2B5EF4-FFF2-40B4-BE49-F238E27FC236}">
                <a16:creationId xmlns:a16="http://schemas.microsoft.com/office/drawing/2014/main" id="{AD79E7BB-8EC5-4911-963B-9C0F05D48F5F}"/>
              </a:ext>
            </a:extLst>
          </p:cNvPr>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4684145" y="1472721"/>
            <a:ext cx="4183199" cy="2420814"/>
          </a:xfrm>
          <a:prstGeom prst="rect">
            <a:avLst/>
          </a:prstGeom>
        </p:spPr>
      </p:pic>
    </p:spTree>
    <p:custDataLst>
      <p:tags r:id="rId1"/>
    </p:custDataLst>
    <p:extLst>
      <p:ext uri="{BB962C8B-B14F-4D97-AF65-F5344CB8AC3E}">
        <p14:creationId xmlns:p14="http://schemas.microsoft.com/office/powerpoint/2010/main" val="256212007"/>
      </p:ext>
    </p:extLst>
  </p:cSld>
  <p:clrMapOvr>
    <a:masterClrMapping/>
  </p:clrMapOvr>
  <mc:AlternateContent xmlns:mc="http://schemas.openxmlformats.org/markup-compatibility/2006">
    <mc:Choice xmlns:p14="http://schemas.microsoft.com/office/powerpoint/2010/main" Requires="p14">
      <p:transition p14:dur="0" advTm="26954"/>
    </mc:Choice>
    <mc:Fallback>
      <p:transition advTm="26954"/>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26</a:t>
            </a:fld>
            <a:endParaRPr lang="zh-CN" altLang="en-US" sz="3200" dirty="0">
              <a:solidFill>
                <a:srgbClr val="183052"/>
              </a:solidFill>
            </a:endParaRPr>
          </a:p>
        </p:txBody>
      </p:sp>
      <p:sp>
        <p:nvSpPr>
          <p:cNvPr id="3" name="文本框 21"/>
          <p:cNvSpPr txBox="1"/>
          <p:nvPr/>
        </p:nvSpPr>
        <p:spPr>
          <a:xfrm>
            <a:off x="762635" y="223520"/>
            <a:ext cx="4426585" cy="375920"/>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sym typeface="+mn-ea"/>
              </a:rPr>
              <a:t>表情动画</a:t>
            </a:r>
            <a:endPar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4" name="20201229_153927">
            <a:hlinkClick r:id="" action="ppaction://media"/>
            <a:extLst>
              <a:ext uri="{FF2B5EF4-FFF2-40B4-BE49-F238E27FC236}">
                <a16:creationId xmlns:a16="http://schemas.microsoft.com/office/drawing/2014/main" id="{A3E9C894-5BD9-453B-B2AA-F21EB762C008}"/>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249226" y="1472710"/>
            <a:ext cx="4249473" cy="2471866"/>
          </a:xfrm>
          <a:prstGeom prst="rect">
            <a:avLst/>
          </a:prstGeom>
        </p:spPr>
      </p:pic>
      <p:pic>
        <p:nvPicPr>
          <p:cNvPr id="6" name="20201229_154814">
            <a:hlinkClick r:id="" action="ppaction://media"/>
            <a:extLst>
              <a:ext uri="{FF2B5EF4-FFF2-40B4-BE49-F238E27FC236}">
                <a16:creationId xmlns:a16="http://schemas.microsoft.com/office/drawing/2014/main" id="{8B13173F-D248-4B0B-ADBC-8A05F5BF0FED}"/>
              </a:ext>
            </a:extLst>
          </p:cNvPr>
          <p:cNvPicPr>
            <a:picLocks noChangeAspect="1"/>
          </p:cNvPicPr>
          <p:nvPr>
            <a:videoFile r:link="rId5"/>
            <p:extLst>
              <p:ext uri="{DAA4B4D4-6D71-4841-9C94-3DE7FCFB9230}">
                <p14:media xmlns:p14="http://schemas.microsoft.com/office/powerpoint/2010/main" r:embed="rId4"/>
              </p:ext>
            </p:extLst>
          </p:nvPr>
        </p:nvPicPr>
        <p:blipFill>
          <a:blip r:embed="rId9"/>
          <a:stretch>
            <a:fillRect/>
          </a:stretch>
        </p:blipFill>
        <p:spPr>
          <a:xfrm>
            <a:off x="4645300" y="1472710"/>
            <a:ext cx="4249474" cy="2471866"/>
          </a:xfrm>
          <a:prstGeom prst="rect">
            <a:avLst/>
          </a:prstGeom>
        </p:spPr>
      </p:pic>
    </p:spTree>
    <p:custDataLst>
      <p:tags r:id="rId1"/>
    </p:custDataLst>
    <p:extLst>
      <p:ext uri="{BB962C8B-B14F-4D97-AF65-F5344CB8AC3E}">
        <p14:creationId xmlns:p14="http://schemas.microsoft.com/office/powerpoint/2010/main" val="918914154"/>
      </p:ext>
    </p:extLst>
  </p:cSld>
  <p:clrMapOvr>
    <a:masterClrMapping/>
  </p:clrMapOvr>
  <mc:AlternateContent xmlns:mc="http://schemas.openxmlformats.org/markup-compatibility/2006">
    <mc:Choice xmlns:p14="http://schemas.microsoft.com/office/powerpoint/2010/main" Requires="p14">
      <p:transition p14:dur="0" advTm="115212"/>
    </mc:Choice>
    <mc:Fallback>
      <p:transition advTm="11521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85700" fill="hold"/>
                                        <p:tgtEl>
                                          <p:spTgt spid="4"/>
                                        </p:tgtEl>
                                      </p:cBhvr>
                                    </p:cmd>
                                  </p:childTnLst>
                                </p:cTn>
                              </p:par>
                            </p:childTnLst>
                          </p:cTn>
                        </p:par>
                        <p:par>
                          <p:cTn id="7" fill="hold">
                            <p:stCondLst>
                              <p:cond delay="85700"/>
                            </p:stCondLst>
                            <p:childTnLst>
                              <p:par>
                                <p:cTn id="8" presetID="1" presetClass="mediacall" presetSubtype="0" fill="hold" nodeType="afterEffect">
                                  <p:stCondLst>
                                    <p:cond delay="0"/>
                                  </p:stCondLst>
                                  <p:childTnLst>
                                    <p:cmd type="call" cmd="playFrom(0.0)">
                                      <p:cBhvr>
                                        <p:cTn id="9" dur="67000"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0" fill="hold" display="0">
                  <p:stCondLst>
                    <p:cond delay="indefinite"/>
                  </p:stCondLst>
                </p:cTn>
                <p:tgtEl>
                  <p:spTgt spid="4"/>
                </p:tgtEl>
              </p:cMediaNode>
            </p:video>
            <p:seq concurrent="1" nextAc="seek">
              <p:cTn id="11" restart="whenNotActive" fill="hold" evtFilter="cancelBubble" nodeType="interactiveSeq">
                <p:stCondLst>
                  <p:cond evt="onClick" delay="0">
                    <p:tgtEl>
                      <p:spTgt spid="4"/>
                    </p:tgtEl>
                  </p:cond>
                </p:stCondLst>
                <p:endSync evt="end" delay="0">
                  <p:rtn val="all"/>
                </p:endSync>
                <p:childTnLst>
                  <p:par>
                    <p:cTn id="12" fill="hold">
                      <p:stCondLst>
                        <p:cond delay="0"/>
                      </p:stCondLst>
                      <p:childTnLst>
                        <p:par>
                          <p:cTn id="13" fill="hold">
                            <p:stCondLst>
                              <p:cond delay="0"/>
                            </p:stCondLst>
                            <p:childTnLst>
                              <p:par>
                                <p:cTn id="14" presetID="2" presetClass="mediacall" presetSubtype="0" fill="hold" nodeType="clickEffect">
                                  <p:stCondLst>
                                    <p:cond delay="0"/>
                                  </p:stCondLst>
                                  <p:childTnLst>
                                    <p:cmd type="call" cmd="togglePause">
                                      <p:cBhvr>
                                        <p:cTn id="15" dur="1" fill="hold"/>
                                        <p:tgtEl>
                                          <p:spTgt spid="4"/>
                                        </p:tgtEl>
                                      </p:cBhvr>
                                    </p:cmd>
                                  </p:childTnLst>
                                </p:cTn>
                              </p:par>
                            </p:childTnLst>
                          </p:cTn>
                        </p:par>
                      </p:childTnLst>
                    </p:cTn>
                  </p:par>
                </p:childTnLst>
              </p:cTn>
              <p:nextCondLst>
                <p:cond evt="onClick" delay="0">
                  <p:tgtEl>
                    <p:spTgt spid="4"/>
                  </p:tgtEl>
                </p:cond>
              </p:nextCondLst>
            </p:seq>
            <p:video>
              <p:cMediaNode vol="80000">
                <p:cTn id="16" fill="hold" display="0">
                  <p:stCondLst>
                    <p:cond delay="indefinite"/>
                  </p:stCondLst>
                </p:cTn>
                <p:tgtEl>
                  <p:spTgt spid="6"/>
                </p:tgtEl>
              </p:cMediaNode>
            </p:video>
            <p:seq concurrent="1" nextAc="seek">
              <p:cTn id="17" restart="whenNotActive" fill="hold" evtFilter="cancelBubble" nodeType="interactiveSeq">
                <p:stCondLst>
                  <p:cond evt="onClick" delay="0">
                    <p:tgtEl>
                      <p:spTgt spid="6"/>
                    </p:tgtEl>
                  </p:cond>
                </p:stCondLst>
                <p:endSync evt="end" delay="0">
                  <p:rtn val="all"/>
                </p:endSync>
                <p:childTnLst>
                  <p:par>
                    <p:cTn id="18" fill="hold">
                      <p:stCondLst>
                        <p:cond delay="0"/>
                      </p:stCondLst>
                      <p:childTnLst>
                        <p:par>
                          <p:cTn id="19" fill="hold">
                            <p:stCondLst>
                              <p:cond delay="0"/>
                            </p:stCondLst>
                            <p:childTnLst>
                              <p:par>
                                <p:cTn id="20" presetID="2" presetClass="mediacall" presetSubtype="0" fill="hold" nodeType="clickEffect">
                                  <p:stCondLst>
                                    <p:cond delay="0"/>
                                  </p:stCondLst>
                                  <p:childTnLst>
                                    <p:cmd type="call" cmd="togglePause">
                                      <p:cBhvr>
                                        <p:cTn id="21" dur="1" fill="hold"/>
                                        <p:tgtEl>
                                          <p:spTgt spid="6"/>
                                        </p:tgtEl>
                                      </p:cBhvr>
                                    </p:cmd>
                                  </p:childTnLst>
                                </p:cTn>
                              </p:par>
                            </p:childTnLst>
                          </p:cTn>
                        </p:par>
                      </p:childTnLst>
                    </p:cTn>
                  </p:par>
                </p:childTnLst>
              </p:cTn>
              <p:nextCondLst>
                <p:cond evt="onClick" delay="0">
                  <p:tgtEl>
                    <p:spTgt spid="6"/>
                  </p:tgtEl>
                </p:cond>
              </p:nextCondLst>
            </p:seq>
          </p:childTnLst>
        </p:cTn>
      </p:par>
    </p:tnLst>
  </p:timing>
  <p:extLst>
    <p:ext uri="{E180D4A7-C9FB-4DFB-919C-405C955672EB}">
      <p14:showEvtLst xmlns:p14="http://schemas.microsoft.com/office/powerpoint/2010/main">
        <p14:playEvt time="0" objId="4"/>
        <p14:playEvt time="85708" objId="6"/>
        <p14:stopEvt time="85877" objId="4"/>
        <p14:stopEvt time="115212" objId="6"/>
      </p14:showEvtLst>
    </p:ext>
  </p:extLs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03</a:t>
              </a:r>
              <a:endParaRPr lang="zh-CN" altLang="en-US" sz="3600" dirty="0"/>
            </a:p>
          </p:txBody>
        </p:sp>
      </p:grpSp>
      <p:sp>
        <p:nvSpPr>
          <p:cNvPr id="44" name="矩形 43"/>
          <p:cNvSpPr/>
          <p:nvPr/>
        </p:nvSpPr>
        <p:spPr>
          <a:xfrm>
            <a:off x="3864109"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研究计划</a:t>
            </a:r>
          </a:p>
        </p:txBody>
      </p:sp>
    </p:spTree>
  </p:cSld>
  <p:clrMapOvr>
    <a:masterClrMapping/>
  </p:clrMapOvr>
  <mc:AlternateContent xmlns:mc="http://schemas.openxmlformats.org/markup-compatibility/2006">
    <mc:Choice xmlns:p14="http://schemas.microsoft.com/office/powerpoint/2010/main" Requires="p14">
      <p:transition p14:dur="0" advTm="5861"/>
    </mc:Choice>
    <mc:Fallback>
      <p:transition advTm="5861"/>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28</a:t>
            </a:fld>
            <a:endParaRPr lang="zh-CN" altLang="en-US" sz="3200" dirty="0">
              <a:solidFill>
                <a:srgbClr val="183052"/>
              </a:solidFill>
            </a:endParaRPr>
          </a:p>
        </p:txBody>
      </p:sp>
      <p:pic>
        <p:nvPicPr>
          <p:cNvPr id="11" name="图片 10">
            <a:extLst>
              <a:ext uri="{FF2B5EF4-FFF2-40B4-BE49-F238E27FC236}">
                <a16:creationId xmlns:a16="http://schemas.microsoft.com/office/drawing/2014/main" id="{56F7D37D-4199-496C-A693-D1F5C80B46D2}"/>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3013141" y="803910"/>
            <a:ext cx="3117083" cy="1900555"/>
          </a:xfrm>
          <a:prstGeom prst="rect">
            <a:avLst/>
          </a:prstGeom>
        </p:spPr>
      </p:pic>
      <p:pic>
        <p:nvPicPr>
          <p:cNvPr id="12" name="图片 11">
            <a:extLst>
              <a:ext uri="{FF2B5EF4-FFF2-40B4-BE49-F238E27FC236}">
                <a16:creationId xmlns:a16="http://schemas.microsoft.com/office/drawing/2014/main" id="{8366538B-EC14-41F3-9DDA-FD79A40541CE}"/>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1484630" y="2863136"/>
            <a:ext cx="3041650" cy="1748948"/>
          </a:xfrm>
          <a:prstGeom prst="rect">
            <a:avLst/>
          </a:prstGeom>
        </p:spPr>
      </p:pic>
      <p:pic>
        <p:nvPicPr>
          <p:cNvPr id="13" name="keti2">
            <a:hlinkClick r:id="" action="ppaction://media"/>
            <a:extLst>
              <a:ext uri="{FF2B5EF4-FFF2-40B4-BE49-F238E27FC236}">
                <a16:creationId xmlns:a16="http://schemas.microsoft.com/office/drawing/2014/main" id="{5CD7BE7F-7B40-4FD7-859F-392E69D3DBF3}"/>
              </a:ext>
            </a:extLst>
          </p:cNvPr>
          <p:cNvPicPr>
            <a:picLocks noChangeAspect="1"/>
          </p:cNvPicPr>
          <p:nvPr>
            <a:videoFile r:link="rId3"/>
            <p:extLst>
              <p:ext uri="{DAA4B4D4-6D71-4841-9C94-3DE7FCFB9230}">
                <p14:media xmlns:p14="http://schemas.microsoft.com/office/powerpoint/2010/main" r:embed="rId2"/>
              </p:ext>
            </p:extLst>
          </p:nvPr>
        </p:nvPicPr>
        <p:blipFill>
          <a:blip r:embed="rId8"/>
          <a:stretch>
            <a:fillRect/>
          </a:stretch>
        </p:blipFill>
        <p:spPr>
          <a:xfrm>
            <a:off x="5081270" y="2704465"/>
            <a:ext cx="1925241" cy="2053590"/>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p14:dur="0" advTm="2174"/>
    </mc:Choice>
    <mc:Fallback>
      <p:transition advTm="217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2867" fill="hold"/>
                                        <p:tgtEl>
                                          <p:spTgt spid="1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1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13"/>
                                        </p:tgtEl>
                                      </p:cBhvr>
                                    </p:cmd>
                                  </p:childTnLst>
                                </p:cTn>
                              </p:par>
                            </p:childTnLst>
                          </p:cTn>
                        </p:par>
                      </p:childTnLst>
                    </p:cTn>
                  </p:par>
                </p:childTnLst>
              </p:cTn>
              <p:nextCondLst>
                <p:cond evt="onClick" delay="0">
                  <p:tgtEl>
                    <p:spTgt spid="13"/>
                  </p:tgtEl>
                </p:cond>
              </p:nextCondLst>
            </p:seq>
            <p:video>
              <p:cMediaNode vol="80000">
                <p:cTn id="12" repeatCount="indefinite" fill="hold" display="0">
                  <p:stCondLst>
                    <p:cond delay="indefinite"/>
                  </p:stCondLst>
                </p:cTn>
                <p:tgtEl>
                  <p:spTgt spid="13"/>
                </p:tgtEl>
              </p:cMediaNode>
            </p:video>
          </p:childTnLst>
        </p:cTn>
      </p:par>
    </p:tnLst>
  </p:timing>
  <p:extLst>
    <p:ext uri="{E180D4A7-C9FB-4DFB-919C-405C955672EB}">
      <p14:showEvtLst xmlns:p14="http://schemas.microsoft.com/office/powerpoint/2010/main">
        <p14:playEvt time="13" objId="13"/>
        <p14:stopEvt time="784" objId="13"/>
        <p14:playEvt time="1550" objId="13"/>
        <p14:stopEvt time="2174" objId="13"/>
      </p14:showEvtLst>
    </p:ext>
  </p:extLs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5148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选题背景</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29</a:t>
            </a:fld>
            <a:endParaRPr lang="zh-CN" altLang="en-US" sz="3200" dirty="0">
              <a:solidFill>
                <a:srgbClr val="183052"/>
              </a:solidFill>
            </a:endParaRPr>
          </a:p>
        </p:txBody>
      </p:sp>
      <p:grpSp>
        <p:nvGrpSpPr>
          <p:cNvPr id="9" name="组合 8">
            <a:extLst>
              <a:ext uri="{FF2B5EF4-FFF2-40B4-BE49-F238E27FC236}">
                <a16:creationId xmlns:a16="http://schemas.microsoft.com/office/drawing/2014/main" id="{A94DD673-A01F-461F-B5A7-1DE6C56D6412}"/>
              </a:ext>
            </a:extLst>
          </p:cNvPr>
          <p:cNvGrpSpPr/>
          <p:nvPr/>
        </p:nvGrpSpPr>
        <p:grpSpPr>
          <a:xfrm>
            <a:off x="1420472" y="828035"/>
            <a:ext cx="6181729" cy="2903586"/>
            <a:chOff x="1428728" y="1571612"/>
            <a:chExt cx="6429420" cy="3047195"/>
          </a:xfrm>
        </p:grpSpPr>
        <p:sp>
          <p:nvSpPr>
            <p:cNvPr id="10" name="TextBox 4">
              <a:extLst>
                <a:ext uri="{FF2B5EF4-FFF2-40B4-BE49-F238E27FC236}">
                  <a16:creationId xmlns:a16="http://schemas.microsoft.com/office/drawing/2014/main" id="{E4CFD02F-2D0F-4685-B74A-1CB26CB3BEAF}"/>
                </a:ext>
              </a:extLst>
            </p:cNvPr>
            <p:cNvSpPr txBox="1"/>
            <p:nvPr/>
          </p:nvSpPr>
          <p:spPr>
            <a:xfrm>
              <a:off x="1428728" y="1571612"/>
              <a:ext cx="6429420" cy="2906991"/>
            </a:xfrm>
            <a:prstGeom prst="rect">
              <a:avLst/>
            </a:prstGeom>
            <a:noFill/>
          </p:spPr>
          <p:txBody>
            <a:bodyPr wrap="square" rtlCol="0">
              <a:spAutoFit/>
            </a:bodyPr>
            <a:lstStyle/>
            <a:p>
              <a:pPr algn="l"/>
              <a:endParaRPr lang="en-US" altLang="zh-CN" dirty="0"/>
            </a:p>
            <a:p>
              <a:pPr algn="l"/>
              <a:r>
                <a:rPr lang="zh-CN" altLang="zh-CN" sz="1800" kern="100" dirty="0">
                  <a:effectLst/>
                  <a:latin typeface="Times New Roman" panose="02020603050405020304" pitchFamily="18" charset="0"/>
                  <a:ea typeface="宋体" panose="02010600030101010101" pitchFamily="2" charset="-122"/>
                  <a:cs typeface="Times New Roman" panose="02020603050405020304" pitchFamily="18" charset="0"/>
                </a:rPr>
                <a:t>传统人脸动画制作方法费时、费力、高成本，因此，找到一个简单、方便、低成本的人脸动画制作方法具有重大意义</a:t>
              </a:r>
              <a:r>
                <a:rPr lang="zh-CN" altLang="en-US" sz="1800" kern="100" dirty="0">
                  <a:effectLst/>
                  <a:latin typeface="Times New Roman" panose="02020603050405020304" pitchFamily="18" charset="0"/>
                  <a:ea typeface="宋体" panose="02010600030101010101" pitchFamily="2" charset="-122"/>
                  <a:cs typeface="Times New Roman" panose="02020603050405020304" pitchFamily="18" charset="0"/>
                </a:rPr>
                <a:t>。</a:t>
              </a:r>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a:p>
              <a:pPr algn="l"/>
              <a:endParaRPr lang="en-US" altLang="zh-CN" sz="2000" dirty="0"/>
            </a:p>
          </p:txBody>
        </p:sp>
        <p:pic>
          <p:nvPicPr>
            <p:cNvPr id="14" name="Picture 3">
              <a:extLst>
                <a:ext uri="{FF2B5EF4-FFF2-40B4-BE49-F238E27FC236}">
                  <a16:creationId xmlns:a16="http://schemas.microsoft.com/office/drawing/2014/main" id="{53E4D5DA-F9FA-4929-9906-027BE6B1B8C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p:blipFill>
          <p:spPr bwMode="auto">
            <a:xfrm>
              <a:off x="5452471" y="2656063"/>
              <a:ext cx="1998471" cy="1962743"/>
            </a:xfrm>
            <a:prstGeom prst="rect">
              <a:avLst/>
            </a:prstGeom>
            <a:noFill/>
          </p:spPr>
        </p:pic>
        <p:pic>
          <p:nvPicPr>
            <p:cNvPr id="15" name="Picture 2">
              <a:extLst>
                <a:ext uri="{FF2B5EF4-FFF2-40B4-BE49-F238E27FC236}">
                  <a16:creationId xmlns:a16="http://schemas.microsoft.com/office/drawing/2014/main" id="{74774EA6-C986-4609-9ECC-0E63DC02CE16}"/>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p:blipFill>
          <p:spPr bwMode="auto">
            <a:xfrm>
              <a:off x="1454615" y="2656064"/>
              <a:ext cx="3860100" cy="1962743"/>
            </a:xfrm>
            <a:prstGeom prst="rect">
              <a:avLst/>
            </a:prstGeom>
            <a:noFill/>
          </p:spPr>
        </p:pic>
      </p:grpSp>
    </p:spTree>
    <p:custDataLst>
      <p:tags r:id="rId1"/>
    </p:custDataLst>
    <p:extLst>
      <p:ext uri="{BB962C8B-B14F-4D97-AF65-F5344CB8AC3E}">
        <p14:creationId xmlns:p14="http://schemas.microsoft.com/office/powerpoint/2010/main" val="838497261"/>
      </p:ext>
    </p:extLst>
  </p:cSld>
  <p:clrMapOvr>
    <a:masterClrMapping/>
  </p:clrMapOvr>
  <mc:AlternateContent xmlns:mc="http://schemas.openxmlformats.org/markup-compatibility/2006">
    <mc:Choice xmlns:p14="http://schemas.microsoft.com/office/powerpoint/2010/main" Requires="p14">
      <p:transition p14:dur="0" advTm="36819"/>
    </mc:Choice>
    <mc:Fallback>
      <p:transition advTm="3681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7" presetClass="entr" presetSubtype="0" fill="hold" nodeType="with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anim calcmode="lin" valueType="num">
                                      <p:cBhvr>
                                        <p:cTn id="8" dur="500" fill="hold"/>
                                        <p:tgtEl>
                                          <p:spTgt spid="9"/>
                                        </p:tgtEl>
                                        <p:attrNameLst>
                                          <p:attrName>ppt_x</p:attrName>
                                        </p:attrNameLst>
                                      </p:cBhvr>
                                      <p:tavLst>
                                        <p:tav tm="0">
                                          <p:val>
                                            <p:strVal val="#ppt_x"/>
                                          </p:val>
                                        </p:tav>
                                        <p:tav tm="100000">
                                          <p:val>
                                            <p:strVal val="#ppt_x"/>
                                          </p:val>
                                        </p:tav>
                                      </p:tavLst>
                                    </p:anim>
                                    <p:anim calcmode="lin" valueType="num">
                                      <p:cBhvr>
                                        <p:cTn id="9" dur="450" decel="100000" fill="hold"/>
                                        <p:tgtEl>
                                          <p:spTgt spid="9"/>
                                        </p:tgtEl>
                                        <p:attrNameLst>
                                          <p:attrName>ppt_y</p:attrName>
                                        </p:attrNameLst>
                                      </p:cBhvr>
                                      <p:tavLst>
                                        <p:tav tm="0">
                                          <p:val>
                                            <p:strVal val="#ppt_y+1"/>
                                          </p:val>
                                        </p:tav>
                                        <p:tav tm="100000">
                                          <p:val>
                                            <p:strVal val="#ppt_y-.03"/>
                                          </p:val>
                                        </p:tav>
                                      </p:tavLst>
                                    </p:anim>
                                    <p:anim calcmode="lin" valueType="num">
                                      <p:cBhvr>
                                        <p:cTn id="10" dur="50" accel="100000" fill="hold">
                                          <p:stCondLst>
                                            <p:cond delay="450"/>
                                          </p:stCondLst>
                                        </p:cTn>
                                        <p:tgtEl>
                                          <p:spTgt spid="9"/>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01</a:t>
              </a:r>
              <a:endParaRPr lang="zh-CN" altLang="en-US" sz="3600" dirty="0"/>
            </a:p>
          </p:txBody>
        </p:sp>
      </p:grpSp>
      <p:sp>
        <p:nvSpPr>
          <p:cNvPr id="44" name="矩形 43"/>
          <p:cNvSpPr/>
          <p:nvPr/>
        </p:nvSpPr>
        <p:spPr>
          <a:xfrm>
            <a:off x="3864115"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sym typeface="+mn-ea"/>
              </a:rPr>
              <a:t>个人简介</a:t>
            </a:r>
            <a:endPar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endParaRPr>
          </a:p>
        </p:txBody>
      </p:sp>
    </p:spTree>
  </p:cSld>
  <p:clrMapOvr>
    <a:masterClrMapping/>
  </p:clrMapOvr>
  <mc:AlternateContent xmlns:mc="http://schemas.openxmlformats.org/markup-compatibility/2006">
    <mc:Choice xmlns:p14="http://schemas.microsoft.com/office/powerpoint/2010/main" Requires="p14">
      <p:transition p14:dur="0" advTm="151"/>
    </mc:Choice>
    <mc:Fallback>
      <p:transition advTm="151"/>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拟研究的问题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30</a:t>
            </a:fld>
            <a:endParaRPr lang="zh-CN" altLang="en-US" sz="3200" dirty="0">
              <a:solidFill>
                <a:srgbClr val="183052"/>
              </a:solidFill>
            </a:endParaRPr>
          </a:p>
        </p:txBody>
      </p:sp>
      <p:sp>
        <p:nvSpPr>
          <p:cNvPr id="23" name="TextBox 5">
            <a:extLst>
              <a:ext uri="{FF2B5EF4-FFF2-40B4-BE49-F238E27FC236}">
                <a16:creationId xmlns:a16="http://schemas.microsoft.com/office/drawing/2014/main" id="{BA5068F6-999D-46ED-878B-84D2A605C4A6}"/>
              </a:ext>
            </a:extLst>
          </p:cNvPr>
          <p:cNvSpPr txBox="1"/>
          <p:nvPr/>
        </p:nvSpPr>
        <p:spPr>
          <a:xfrm>
            <a:off x="1000078" y="1177301"/>
            <a:ext cx="6715172" cy="3170099"/>
          </a:xfrm>
          <a:prstGeom prst="rect">
            <a:avLst/>
          </a:prstGeom>
          <a:noFill/>
        </p:spPr>
        <p:txBody>
          <a:bodyPr wrap="square" rtlCol="0">
            <a:spAutoFit/>
          </a:bodyPr>
          <a:lstStyle/>
          <a:p>
            <a:pPr algn="l"/>
            <a:r>
              <a:rPr lang="zh-CN" altLang="en-US" sz="2000" dirty="0">
                <a:latin typeface="Times New Roman" pitchFamily="18" charset="0"/>
                <a:cs typeface="Times New Roman" pitchFamily="18" charset="0"/>
              </a:rPr>
              <a:t>拟研究内容</a:t>
            </a:r>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1.</a:t>
            </a:r>
            <a:r>
              <a:rPr lang="zh-CN" altLang="en-US" sz="2000" dirty="0">
                <a:latin typeface="Times New Roman" pitchFamily="18" charset="0"/>
                <a:cs typeface="Times New Roman" pitchFamily="18" charset="0"/>
              </a:rPr>
              <a:t> 人脸</a:t>
            </a:r>
            <a:r>
              <a:rPr lang="en-US" altLang="zh-CN" sz="2000" dirty="0">
                <a:latin typeface="Times New Roman" pitchFamily="18" charset="0"/>
                <a:cs typeface="Times New Roman" pitchFamily="18" charset="0"/>
              </a:rPr>
              <a:t>2D/3D</a:t>
            </a:r>
            <a:r>
              <a:rPr lang="zh-CN" altLang="en-US" sz="2000" dirty="0">
                <a:latin typeface="Times New Roman" pitchFamily="18" charset="0"/>
                <a:cs typeface="Times New Roman" pitchFamily="18" charset="0"/>
              </a:rPr>
              <a:t>关键点检测，使用足够数量的关键点使人物的表情足够细腻；</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2. GAN</a:t>
            </a:r>
            <a:r>
              <a:rPr lang="zh-CN" altLang="en-US" sz="2000" dirty="0">
                <a:latin typeface="Times New Roman" pitchFamily="18" charset="0"/>
                <a:cs typeface="Times New Roman" pitchFamily="18" charset="0"/>
              </a:rPr>
              <a:t>网络生成人物肖像，用于多张照片建模得到效果良好完整的人脸贴图；</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3. </a:t>
            </a:r>
            <a:r>
              <a:rPr lang="zh-CN" altLang="en-US" sz="2000" dirty="0">
                <a:latin typeface="Times New Roman" pitchFamily="18" charset="0"/>
                <a:cs typeface="Times New Roman" pitchFamily="18" charset="0"/>
              </a:rPr>
              <a:t>实时网格变形技术，驱动人物表情。</a:t>
            </a:r>
            <a:endParaRPr lang="en-US" altLang="zh-CN" sz="2000" dirty="0">
              <a:latin typeface="Times New Roman" pitchFamily="18" charset="0"/>
              <a:cs typeface="Times New Roman" pitchFamily="18" charset="0"/>
            </a:endParaRPr>
          </a:p>
          <a:p>
            <a:pPr algn="l"/>
            <a:endParaRPr lang="en-US" altLang="zh-CN" sz="2000" dirty="0">
              <a:latin typeface="Times New Roman" pitchFamily="18" charset="0"/>
              <a:cs typeface="Times New Roman" pitchFamily="18" charset="0"/>
            </a:endParaRPr>
          </a:p>
          <a:p>
            <a:pPr algn="l"/>
            <a:r>
              <a:rPr lang="en-US" altLang="zh-CN" sz="2000" dirty="0">
                <a:latin typeface="Times New Roman" pitchFamily="18" charset="0"/>
                <a:cs typeface="Times New Roman" pitchFamily="18" charset="0"/>
              </a:rPr>
              <a:t>4. </a:t>
            </a:r>
            <a:r>
              <a:rPr lang="zh-CN" altLang="en-US" sz="2000" dirty="0">
                <a:latin typeface="Times New Roman" pitchFamily="18" charset="0"/>
                <a:cs typeface="Times New Roman" pitchFamily="18" charset="0"/>
              </a:rPr>
              <a:t>超分辨率技术提升贴图效果</a:t>
            </a:r>
            <a:r>
              <a:rPr lang="zh-CN" altLang="en-US" sz="2000" dirty="0"/>
              <a:t>。</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advTm="67400"/>
    </mc:Choice>
    <mc:Fallback>
      <p:transition advTm="67400"/>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37"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animEffect transition="in" filter="fade">
                                      <p:cBhvr>
                                        <p:cTn id="7" dur="1000"/>
                                        <p:tgtEl>
                                          <p:spTgt spid="23"/>
                                        </p:tgtEl>
                                      </p:cBhvr>
                                    </p:animEffect>
                                    <p:anim calcmode="lin" valueType="num">
                                      <p:cBhvr>
                                        <p:cTn id="8" dur="1000" fill="hold"/>
                                        <p:tgtEl>
                                          <p:spTgt spid="23"/>
                                        </p:tgtEl>
                                        <p:attrNameLst>
                                          <p:attrName>ppt_x</p:attrName>
                                        </p:attrNameLst>
                                      </p:cBhvr>
                                      <p:tavLst>
                                        <p:tav tm="0">
                                          <p:val>
                                            <p:strVal val="#ppt_x"/>
                                          </p:val>
                                        </p:tav>
                                        <p:tav tm="100000">
                                          <p:val>
                                            <p:strVal val="#ppt_x"/>
                                          </p:val>
                                        </p:tav>
                                      </p:tavLst>
                                    </p:anim>
                                    <p:anim calcmode="lin" valueType="num">
                                      <p:cBhvr>
                                        <p:cTn id="9" dur="900" decel="100000" fill="hold"/>
                                        <p:tgtEl>
                                          <p:spTgt spid="23"/>
                                        </p:tgtEl>
                                        <p:attrNameLst>
                                          <p:attrName>ppt_y</p:attrName>
                                        </p:attrNameLst>
                                      </p:cBhvr>
                                      <p:tavLst>
                                        <p:tav tm="0">
                                          <p:val>
                                            <p:strVal val="#ppt_y+1"/>
                                          </p:val>
                                        </p:tav>
                                        <p:tav tm="100000">
                                          <p:val>
                                            <p:strVal val="#ppt_y-.03"/>
                                          </p:val>
                                        </p:tav>
                                      </p:tavLst>
                                    </p:anim>
                                    <p:anim calcmode="lin" valueType="num">
                                      <p:cBhvr>
                                        <p:cTn id="10" dur="100" accel="100000" fill="hold">
                                          <p:stCondLst>
                                            <p:cond delay="900"/>
                                          </p:stCondLst>
                                        </p:cTn>
                                        <p:tgtEl>
                                          <p:spTgt spid="23"/>
                                        </p:tgtEl>
                                        <p:attrNameLst>
                                          <p:attrName>ppt_y</p:attrName>
                                        </p:attrNameLst>
                                      </p:cBhvr>
                                      <p:tavLst>
                                        <p:tav tm="0">
                                          <p:val>
                                            <p:strVal val="#ppt_y-.03"/>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31</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拟解决的问题</a:t>
            </a:r>
          </a:p>
        </p:txBody>
      </p:sp>
      <p:grpSp>
        <p:nvGrpSpPr>
          <p:cNvPr id="10" name="组合 9">
            <a:extLst>
              <a:ext uri="{FF2B5EF4-FFF2-40B4-BE49-F238E27FC236}">
                <a16:creationId xmlns:a16="http://schemas.microsoft.com/office/drawing/2014/main" id="{EE4E01EF-36C5-41EA-830C-B878305004FE}"/>
              </a:ext>
            </a:extLst>
          </p:cNvPr>
          <p:cNvGrpSpPr/>
          <p:nvPr/>
        </p:nvGrpSpPr>
        <p:grpSpPr>
          <a:xfrm>
            <a:off x="249226" y="903585"/>
            <a:ext cx="7554999" cy="4184078"/>
            <a:chOff x="785786" y="1954202"/>
            <a:chExt cx="7554999" cy="4184078"/>
          </a:xfrm>
        </p:grpSpPr>
        <p:sp>
          <p:nvSpPr>
            <p:cNvPr id="11" name="AutoShape 3">
              <a:extLst>
                <a:ext uri="{FF2B5EF4-FFF2-40B4-BE49-F238E27FC236}">
                  <a16:creationId xmlns:a16="http://schemas.microsoft.com/office/drawing/2014/main" id="{00A9324F-8384-44EC-9C33-1435A9B0571B}"/>
                </a:ext>
              </a:extLst>
            </p:cNvPr>
            <p:cNvSpPr>
              <a:spLocks noChangeArrowheads="1"/>
            </p:cNvSpPr>
            <p:nvPr/>
          </p:nvSpPr>
          <p:spPr bwMode="gray">
            <a:xfrm rot="17973186">
              <a:off x="4600548" y="263841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2" name="AutoShape 4">
              <a:extLst>
                <a:ext uri="{FF2B5EF4-FFF2-40B4-BE49-F238E27FC236}">
                  <a16:creationId xmlns:a16="http://schemas.microsoft.com/office/drawing/2014/main" id="{BB43B21C-028E-4114-A7ED-719115443688}"/>
                </a:ext>
              </a:extLst>
            </p:cNvPr>
            <p:cNvSpPr>
              <a:spLocks noChangeArrowheads="1"/>
            </p:cNvSpPr>
            <p:nvPr/>
          </p:nvSpPr>
          <p:spPr bwMode="gray">
            <a:xfrm rot="3465783">
              <a:off x="4651348" y="4748202"/>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3" name="AutoShape 5">
              <a:extLst>
                <a:ext uri="{FF2B5EF4-FFF2-40B4-BE49-F238E27FC236}">
                  <a16:creationId xmlns:a16="http://schemas.microsoft.com/office/drawing/2014/main" id="{B77AC08E-29B0-43F1-8B1B-23BECA752E31}"/>
                </a:ext>
              </a:extLst>
            </p:cNvPr>
            <p:cNvSpPr>
              <a:spLocks noChangeArrowheads="1"/>
            </p:cNvSpPr>
            <p:nvPr/>
          </p:nvSpPr>
          <p:spPr bwMode="gray">
            <a:xfrm rot="14369022">
              <a:off x="3287050" y="2698979"/>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4" name="AutoShape 6">
              <a:extLst>
                <a:ext uri="{FF2B5EF4-FFF2-40B4-BE49-F238E27FC236}">
                  <a16:creationId xmlns:a16="http://schemas.microsoft.com/office/drawing/2014/main" id="{AB2C1204-3799-419E-8953-CCF12FE89AFF}"/>
                </a:ext>
              </a:extLst>
            </p:cNvPr>
            <p:cNvSpPr>
              <a:spLocks noChangeArrowheads="1"/>
            </p:cNvSpPr>
            <p:nvPr/>
          </p:nvSpPr>
          <p:spPr bwMode="gray">
            <a:xfrm rot="7535209">
              <a:off x="3394048" y="4714865"/>
              <a:ext cx="792163" cy="288925"/>
            </a:xfrm>
            <a:prstGeom prst="rightArrow">
              <a:avLst>
                <a:gd name="adj1" fmla="val 35167"/>
                <a:gd name="adj2" fmla="val 111029"/>
              </a:avLst>
            </a:prstGeom>
            <a:solidFill>
              <a:schemeClr val="accent1">
                <a:alpha val="80000"/>
              </a:schemeClr>
            </a:solidFill>
            <a:ln w="0" algn="ctr">
              <a:noFill/>
              <a:miter lim="800000"/>
              <a:headEnd/>
              <a:tailEnd/>
            </a:ln>
            <a:effectLst/>
          </p:spPr>
          <p:txBody>
            <a:bodyPr wrap="none" anchor="ctr"/>
            <a:lstStyle/>
            <a:p>
              <a:endParaRPr lang="zh-CN" altLang="en-US"/>
            </a:p>
          </p:txBody>
        </p:sp>
        <p:sp>
          <p:nvSpPr>
            <p:cNvPr id="15" name="Oval 9">
              <a:extLst>
                <a:ext uri="{FF2B5EF4-FFF2-40B4-BE49-F238E27FC236}">
                  <a16:creationId xmlns:a16="http://schemas.microsoft.com/office/drawing/2014/main" id="{46E2044D-2064-4F53-88E6-80AE8209E743}"/>
                </a:ext>
              </a:extLst>
            </p:cNvPr>
            <p:cNvSpPr>
              <a:spLocks noChangeArrowheads="1"/>
            </p:cNvSpPr>
            <p:nvPr/>
          </p:nvSpPr>
          <p:spPr bwMode="auto">
            <a:xfrm>
              <a:off x="2541561" y="1954202"/>
              <a:ext cx="3743325" cy="3744913"/>
            </a:xfrm>
            <a:prstGeom prst="ellipse">
              <a:avLst/>
            </a:prstGeom>
            <a:noFill/>
            <a:ln w="38100" algn="ctr">
              <a:solidFill>
                <a:schemeClr val="bg2"/>
              </a:solidFill>
              <a:round/>
              <a:headEnd/>
              <a:tailEnd/>
            </a:ln>
            <a:effectLst/>
          </p:spPr>
          <p:txBody>
            <a:bodyPr anchor="ctr">
              <a:spAutoFit/>
            </a:bodyPr>
            <a:lstStyle/>
            <a:p>
              <a:endParaRPr lang="zh-CN" altLang="en-US"/>
            </a:p>
          </p:txBody>
        </p:sp>
        <p:sp>
          <p:nvSpPr>
            <p:cNvPr id="16" name="Text Box 10">
              <a:extLst>
                <a:ext uri="{FF2B5EF4-FFF2-40B4-BE49-F238E27FC236}">
                  <a16:creationId xmlns:a16="http://schemas.microsoft.com/office/drawing/2014/main" id="{D6D3DBCA-5688-40EA-9253-8FCF8F818A34}"/>
                </a:ext>
              </a:extLst>
            </p:cNvPr>
            <p:cNvSpPr txBox="1">
              <a:spLocks noChangeArrowheads="1"/>
            </p:cNvSpPr>
            <p:nvPr/>
          </p:nvSpPr>
          <p:spPr bwMode="auto">
            <a:xfrm>
              <a:off x="5429256" y="2000240"/>
              <a:ext cx="2911529" cy="646331"/>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3.</a:t>
              </a:r>
              <a:r>
                <a:rPr lang="zh-CN" altLang="en-US" dirty="0">
                  <a:latin typeface="Times New Roman" pitchFamily="18" charset="0"/>
                  <a:cs typeface="Times New Roman" pitchFamily="18" charset="0"/>
                </a:rPr>
                <a:t>根据</a:t>
              </a:r>
              <a:r>
                <a:rPr lang="en-US" altLang="zh-CN" dirty="0">
                  <a:latin typeface="Times New Roman" pitchFamily="18" charset="0"/>
                  <a:cs typeface="Times New Roman" pitchFamily="18" charset="0"/>
                </a:rPr>
                <a:t>3D</a:t>
              </a:r>
              <a:r>
                <a:rPr lang="zh-CN" altLang="en-US" dirty="0">
                  <a:latin typeface="Times New Roman" pitchFamily="18" charset="0"/>
                  <a:cs typeface="Times New Roman" pitchFamily="18" charset="0"/>
                </a:rPr>
                <a:t>关键点坐标对网格实时变形</a:t>
              </a:r>
              <a:endParaRPr lang="en-US" altLang="zh-CN" dirty="0">
                <a:latin typeface="Times New Roman" pitchFamily="18" charset="0"/>
                <a:cs typeface="Times New Roman" pitchFamily="18" charset="0"/>
              </a:endParaRPr>
            </a:p>
          </p:txBody>
        </p:sp>
        <p:sp>
          <p:nvSpPr>
            <p:cNvPr id="17" name="Text Box 11">
              <a:extLst>
                <a:ext uri="{FF2B5EF4-FFF2-40B4-BE49-F238E27FC236}">
                  <a16:creationId xmlns:a16="http://schemas.microsoft.com/office/drawing/2014/main" id="{24892A18-6423-44F9-9619-A9E4646B3BAC}"/>
                </a:ext>
              </a:extLst>
            </p:cNvPr>
            <p:cNvSpPr txBox="1">
              <a:spLocks noChangeArrowheads="1"/>
            </p:cNvSpPr>
            <p:nvPr/>
          </p:nvSpPr>
          <p:spPr bwMode="auto">
            <a:xfrm>
              <a:off x="785786" y="2000240"/>
              <a:ext cx="2571737" cy="646331"/>
            </a:xfrm>
            <a:prstGeom prst="rect">
              <a:avLst/>
            </a:prstGeom>
            <a:noFill/>
            <a:ln w="9525" algn="ctr">
              <a:noFill/>
              <a:miter lim="800000"/>
              <a:headEnd/>
              <a:tailEnd/>
            </a:ln>
            <a:effectLst/>
          </p:spPr>
          <p:txBody>
            <a:bodyPr wrap="square">
              <a:spAutoFit/>
            </a:bodyPr>
            <a:lstStyle/>
            <a:p>
              <a:pPr algn="l" eaLnBrk="0" hangingPunct="0"/>
              <a:r>
                <a:rPr lang="en-US" altLang="zh-CN" dirty="0">
                  <a:latin typeface="Times New Roman" pitchFamily="18" charset="0"/>
                  <a:cs typeface="Times New Roman" pitchFamily="18" charset="0"/>
                </a:rPr>
                <a:t>1.</a:t>
              </a:r>
              <a:r>
                <a:rPr lang="zh-CN" altLang="en-US" dirty="0">
                  <a:latin typeface="Times New Roman" pitchFamily="18" charset="0"/>
                  <a:cs typeface="Times New Roman" pitchFamily="18" charset="0"/>
                </a:rPr>
                <a:t>增加关键点的数量，提高准确度。</a:t>
              </a:r>
              <a:endParaRPr lang="en-US" altLang="zh-CN" b="1" dirty="0">
                <a:ea typeface="宋体" charset="-122"/>
              </a:endParaRPr>
            </a:p>
          </p:txBody>
        </p:sp>
        <p:sp>
          <p:nvSpPr>
            <p:cNvPr id="18" name="Text Box 13">
              <a:extLst>
                <a:ext uri="{FF2B5EF4-FFF2-40B4-BE49-F238E27FC236}">
                  <a16:creationId xmlns:a16="http://schemas.microsoft.com/office/drawing/2014/main" id="{3D1A62B1-5D85-42EC-AD6F-F965AEA8F7FA}"/>
                </a:ext>
              </a:extLst>
            </p:cNvPr>
            <p:cNvSpPr txBox="1">
              <a:spLocks noChangeArrowheads="1"/>
            </p:cNvSpPr>
            <p:nvPr/>
          </p:nvSpPr>
          <p:spPr bwMode="auto">
            <a:xfrm>
              <a:off x="5429256" y="5214950"/>
              <a:ext cx="2625777" cy="646331"/>
            </a:xfrm>
            <a:prstGeom prst="rect">
              <a:avLst/>
            </a:prstGeom>
            <a:noFill/>
            <a:ln w="9525" algn="ctr">
              <a:noFill/>
              <a:miter lim="800000"/>
              <a:headEnd/>
              <a:tailEnd/>
            </a:ln>
            <a:effectLst/>
          </p:spPr>
          <p:txBody>
            <a:bodyPr wrap="square">
              <a:spAutoFit/>
            </a:bodyPr>
            <a:lstStyle/>
            <a:p>
              <a:pPr algn="l"/>
              <a:r>
                <a:rPr lang="en-US" altLang="zh-CN" dirty="0"/>
                <a:t>4.</a:t>
              </a:r>
              <a:r>
                <a:rPr lang="zh-CN" altLang="en-US" dirty="0"/>
                <a:t>贴图能够展现出逼真的人物皮肤和汗毛</a:t>
              </a:r>
            </a:p>
          </p:txBody>
        </p:sp>
        <p:sp>
          <p:nvSpPr>
            <p:cNvPr id="19" name="Text Box 15">
              <a:extLst>
                <a:ext uri="{FF2B5EF4-FFF2-40B4-BE49-F238E27FC236}">
                  <a16:creationId xmlns:a16="http://schemas.microsoft.com/office/drawing/2014/main" id="{F730D050-F5D7-4675-8D95-7B6D5DCC35C4}"/>
                </a:ext>
              </a:extLst>
            </p:cNvPr>
            <p:cNvSpPr txBox="1">
              <a:spLocks noChangeArrowheads="1"/>
            </p:cNvSpPr>
            <p:nvPr/>
          </p:nvSpPr>
          <p:spPr bwMode="auto">
            <a:xfrm>
              <a:off x="1000100" y="5214950"/>
              <a:ext cx="2357454" cy="923330"/>
            </a:xfrm>
            <a:prstGeom prst="rect">
              <a:avLst/>
            </a:prstGeom>
            <a:noFill/>
            <a:ln w="9525" algn="ctr">
              <a:noFill/>
              <a:miter lim="800000"/>
              <a:headEnd/>
              <a:tailEnd/>
            </a:ln>
            <a:effectLst/>
          </p:spPr>
          <p:txBody>
            <a:bodyPr wrap="square">
              <a:spAutoFit/>
            </a:bodyPr>
            <a:lstStyle/>
            <a:p>
              <a:pPr algn="l"/>
              <a:r>
                <a:rPr lang="en-US" altLang="zh-CN" dirty="0">
                  <a:latin typeface="Times New Roman" pitchFamily="18" charset="0"/>
                  <a:cs typeface="Times New Roman" pitchFamily="18" charset="0"/>
                </a:rPr>
                <a:t>2.</a:t>
              </a:r>
              <a:r>
                <a:rPr lang="zh-CN" altLang="en-US" dirty="0">
                  <a:latin typeface="Times New Roman" pitchFamily="18" charset="0"/>
                  <a:cs typeface="Times New Roman" pitchFamily="18" charset="0"/>
                </a:rPr>
                <a:t>根据一张正面人脸照片，生成合理的左右侧脸照片。</a:t>
              </a:r>
              <a:endParaRPr lang="en-US" altLang="zh-CN" dirty="0">
                <a:latin typeface="Times New Roman" pitchFamily="18" charset="0"/>
                <a:cs typeface="Times New Roman" pitchFamily="18" charset="0"/>
              </a:endParaRPr>
            </a:p>
          </p:txBody>
        </p:sp>
        <p:sp>
          <p:nvSpPr>
            <p:cNvPr id="20" name="Oval 17">
              <a:extLst>
                <a:ext uri="{FF2B5EF4-FFF2-40B4-BE49-F238E27FC236}">
                  <a16:creationId xmlns:a16="http://schemas.microsoft.com/office/drawing/2014/main" id="{BA9F7FA7-BA88-49AE-91C6-EF798D58BD88}"/>
                </a:ext>
              </a:extLst>
            </p:cNvPr>
            <p:cNvSpPr>
              <a:spLocks noChangeArrowheads="1"/>
            </p:cNvSpPr>
            <p:nvPr/>
          </p:nvSpPr>
          <p:spPr bwMode="gray">
            <a:xfrm>
              <a:off x="3214661" y="2143115"/>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1" name="Oval 18">
              <a:extLst>
                <a:ext uri="{FF2B5EF4-FFF2-40B4-BE49-F238E27FC236}">
                  <a16:creationId xmlns:a16="http://schemas.microsoft.com/office/drawing/2014/main" id="{58E47EA2-7BC7-4F58-B971-5E36E56C013A}"/>
                </a:ext>
              </a:extLst>
            </p:cNvPr>
            <p:cNvSpPr>
              <a:spLocks noChangeArrowheads="1"/>
            </p:cNvSpPr>
            <p:nvPr/>
          </p:nvSpPr>
          <p:spPr bwMode="gray">
            <a:xfrm>
              <a:off x="5218086" y="20304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2" name="Oval 19">
              <a:extLst>
                <a:ext uri="{FF2B5EF4-FFF2-40B4-BE49-F238E27FC236}">
                  <a16:creationId xmlns:a16="http://schemas.microsoft.com/office/drawing/2014/main" id="{F40911DD-5E7D-4415-BA60-F9E8DBA49FAD}"/>
                </a:ext>
              </a:extLst>
            </p:cNvPr>
            <p:cNvSpPr>
              <a:spLocks noChangeArrowheads="1"/>
            </p:cNvSpPr>
            <p:nvPr/>
          </p:nvSpPr>
          <p:spPr bwMode="gray">
            <a:xfrm>
              <a:off x="32368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4" name="Oval 20">
              <a:extLst>
                <a:ext uri="{FF2B5EF4-FFF2-40B4-BE49-F238E27FC236}">
                  <a16:creationId xmlns:a16="http://schemas.microsoft.com/office/drawing/2014/main" id="{788EFC23-B85E-4725-87F3-040678661B4A}"/>
                </a:ext>
              </a:extLst>
            </p:cNvPr>
            <p:cNvSpPr>
              <a:spLocks noChangeArrowheads="1"/>
            </p:cNvSpPr>
            <p:nvPr/>
          </p:nvSpPr>
          <p:spPr bwMode="gray">
            <a:xfrm>
              <a:off x="5218086" y="5230802"/>
              <a:ext cx="304800" cy="304800"/>
            </a:xfrm>
            <a:prstGeom prst="ellipse">
              <a:avLst/>
            </a:prstGeom>
            <a:gradFill rotWithShape="1">
              <a:gsLst>
                <a:gs pos="0">
                  <a:schemeClr val="accent2">
                    <a:gamma/>
                    <a:tint val="48627"/>
                    <a:invGamma/>
                  </a:schemeClr>
                </a:gs>
                <a:gs pos="100000">
                  <a:schemeClr val="accent2"/>
                </a:gs>
              </a:gsLst>
              <a:path path="shape">
                <a:fillToRect l="50000" t="50000" r="50000" b="50000"/>
              </a:path>
            </a:gradFill>
            <a:ln w="9525">
              <a:noFill/>
              <a:round/>
              <a:headEnd/>
              <a:tailEnd/>
            </a:ln>
            <a:effectLst/>
          </p:spPr>
          <p:txBody>
            <a:bodyPr wrap="none" anchor="ctr"/>
            <a:lstStyle/>
            <a:p>
              <a:endParaRPr lang="zh-CN" altLang="en-US"/>
            </a:p>
          </p:txBody>
        </p:sp>
        <p:sp>
          <p:nvSpPr>
            <p:cNvPr id="26" name="Oval 22">
              <a:extLst>
                <a:ext uri="{FF2B5EF4-FFF2-40B4-BE49-F238E27FC236}">
                  <a16:creationId xmlns:a16="http://schemas.microsoft.com/office/drawing/2014/main" id="{AD254675-C99E-42E4-8F67-3A802556DE5E}"/>
                </a:ext>
              </a:extLst>
            </p:cNvPr>
            <p:cNvSpPr>
              <a:spLocks noChangeArrowheads="1"/>
            </p:cNvSpPr>
            <p:nvPr/>
          </p:nvSpPr>
          <p:spPr bwMode="gray">
            <a:xfrm>
              <a:off x="3581374" y="2984490"/>
              <a:ext cx="1703388" cy="1687513"/>
            </a:xfrm>
            <a:prstGeom prst="ellipse">
              <a:avLst/>
            </a:prstGeom>
            <a:gradFill rotWithShape="1">
              <a:gsLst>
                <a:gs pos="0">
                  <a:schemeClr val="hlink">
                    <a:gamma/>
                    <a:tint val="0"/>
                    <a:invGamma/>
                  </a:schemeClr>
                </a:gs>
                <a:gs pos="50000">
                  <a:schemeClr val="hlink"/>
                </a:gs>
                <a:gs pos="100000">
                  <a:schemeClr val="hlink">
                    <a:gamma/>
                    <a:tint val="0"/>
                    <a:invGamma/>
                  </a:schemeClr>
                </a:gs>
              </a:gsLst>
              <a:lin ang="2700000" scaled="1"/>
            </a:gradFill>
            <a:ln w="38100" algn="ctr">
              <a:noFill/>
              <a:round/>
              <a:headEnd/>
              <a:tailEnd/>
            </a:ln>
            <a:effectLst/>
          </p:spPr>
          <p:txBody>
            <a:bodyPr wrap="none" anchor="ctr">
              <a:spAutoFit/>
            </a:bodyPr>
            <a:lstStyle/>
            <a:p>
              <a:endParaRPr lang="zh-CN" altLang="en-US"/>
            </a:p>
          </p:txBody>
        </p:sp>
        <p:sp>
          <p:nvSpPr>
            <p:cNvPr id="28" name="Oval 23">
              <a:extLst>
                <a:ext uri="{FF2B5EF4-FFF2-40B4-BE49-F238E27FC236}">
                  <a16:creationId xmlns:a16="http://schemas.microsoft.com/office/drawing/2014/main" id="{DD743CDF-BDFC-41EF-8BBB-8AF7A7D49AF2}"/>
                </a:ext>
              </a:extLst>
            </p:cNvPr>
            <p:cNvSpPr>
              <a:spLocks noChangeArrowheads="1"/>
            </p:cNvSpPr>
            <p:nvPr/>
          </p:nvSpPr>
          <p:spPr bwMode="gray">
            <a:xfrm>
              <a:off x="3586136" y="2982902"/>
              <a:ext cx="1703388" cy="1687513"/>
            </a:xfrm>
            <a:prstGeom prst="ellipse">
              <a:avLst/>
            </a:prstGeom>
            <a:gradFill rotWithShape="1">
              <a:gsLst>
                <a:gs pos="0">
                  <a:schemeClr val="hlink">
                    <a:alpha val="32001"/>
                  </a:schemeClr>
                </a:gs>
                <a:gs pos="100000">
                  <a:schemeClr val="hlink">
                    <a:gamma/>
                    <a:shade val="0"/>
                    <a:invGamma/>
                    <a:alpha val="89999"/>
                  </a:schemeClr>
                </a:gs>
              </a:gsLst>
              <a:lin ang="2700000" scaled="1"/>
            </a:gradFill>
            <a:ln w="38100" algn="ctr">
              <a:noFill/>
              <a:round/>
              <a:headEnd/>
              <a:tailEnd/>
            </a:ln>
            <a:effectLst/>
          </p:spPr>
          <p:txBody>
            <a:bodyPr wrap="none" anchor="ctr">
              <a:spAutoFit/>
            </a:bodyPr>
            <a:lstStyle/>
            <a:p>
              <a:endParaRPr lang="zh-CN" altLang="en-US"/>
            </a:p>
          </p:txBody>
        </p:sp>
        <p:sp>
          <p:nvSpPr>
            <p:cNvPr id="29" name="Oval 24">
              <a:extLst>
                <a:ext uri="{FF2B5EF4-FFF2-40B4-BE49-F238E27FC236}">
                  <a16:creationId xmlns:a16="http://schemas.microsoft.com/office/drawing/2014/main" id="{825AA8E2-F5B0-409E-82AF-ED21A47380A4}"/>
                </a:ext>
              </a:extLst>
            </p:cNvPr>
            <p:cNvSpPr>
              <a:spLocks noChangeArrowheads="1"/>
            </p:cNvSpPr>
            <p:nvPr/>
          </p:nvSpPr>
          <p:spPr bwMode="gray">
            <a:xfrm>
              <a:off x="3692499" y="3094027"/>
              <a:ext cx="1481138" cy="1466850"/>
            </a:xfrm>
            <a:prstGeom prst="ellipse">
              <a:avLst/>
            </a:prstGeom>
            <a:gradFill rotWithShape="1">
              <a:gsLst>
                <a:gs pos="0">
                  <a:schemeClr val="hlink">
                    <a:gamma/>
                    <a:shade val="54118"/>
                    <a:invGamma/>
                  </a:schemeClr>
                </a:gs>
                <a:gs pos="50000">
                  <a:schemeClr val="hlink"/>
                </a:gs>
                <a:gs pos="100000">
                  <a:schemeClr val="hlink">
                    <a:gamma/>
                    <a:shade val="54118"/>
                    <a:invGamma/>
                  </a:schemeClr>
                </a:gs>
              </a:gsLst>
              <a:lin ang="18900000" scaled="1"/>
            </a:gradFill>
            <a:ln w="38100" algn="ctr">
              <a:noFill/>
              <a:round/>
              <a:headEnd/>
              <a:tailEnd/>
            </a:ln>
            <a:effectLst/>
          </p:spPr>
          <p:txBody>
            <a:bodyPr anchor="ctr">
              <a:spAutoFit/>
            </a:bodyPr>
            <a:lstStyle/>
            <a:p>
              <a:endParaRPr lang="zh-CN" altLang="en-US"/>
            </a:p>
          </p:txBody>
        </p:sp>
        <p:sp>
          <p:nvSpPr>
            <p:cNvPr id="30" name="Oval 25">
              <a:extLst>
                <a:ext uri="{FF2B5EF4-FFF2-40B4-BE49-F238E27FC236}">
                  <a16:creationId xmlns:a16="http://schemas.microsoft.com/office/drawing/2014/main" id="{E61F7B58-511B-4084-9041-4384732E61DD}"/>
                </a:ext>
              </a:extLst>
            </p:cNvPr>
            <p:cNvSpPr>
              <a:spLocks noChangeArrowheads="1"/>
            </p:cNvSpPr>
            <p:nvPr/>
          </p:nvSpPr>
          <p:spPr bwMode="gray">
            <a:xfrm>
              <a:off x="3689324" y="3097202"/>
              <a:ext cx="1481138" cy="1466850"/>
            </a:xfrm>
            <a:prstGeom prst="ellipse">
              <a:avLst/>
            </a:prstGeom>
            <a:gradFill rotWithShape="1">
              <a:gsLst>
                <a:gs pos="0">
                  <a:schemeClr val="hlink">
                    <a:gamma/>
                    <a:shade val="63529"/>
                    <a:invGamma/>
                  </a:schemeClr>
                </a:gs>
                <a:gs pos="100000">
                  <a:schemeClr val="hlink">
                    <a:alpha val="0"/>
                  </a:schemeClr>
                </a:gs>
              </a:gsLst>
              <a:lin ang="2700000" scaled="1"/>
            </a:gradFill>
            <a:ln w="38100" algn="ctr">
              <a:noFill/>
              <a:round/>
              <a:headEnd/>
              <a:tailEnd/>
            </a:ln>
            <a:effectLst/>
          </p:spPr>
          <p:txBody>
            <a:bodyPr anchor="ctr">
              <a:spAutoFit/>
            </a:bodyPr>
            <a:lstStyle/>
            <a:p>
              <a:endParaRPr lang="zh-CN" altLang="en-US"/>
            </a:p>
          </p:txBody>
        </p:sp>
        <p:sp>
          <p:nvSpPr>
            <p:cNvPr id="31" name="Oval 26">
              <a:extLst>
                <a:ext uri="{FF2B5EF4-FFF2-40B4-BE49-F238E27FC236}">
                  <a16:creationId xmlns:a16="http://schemas.microsoft.com/office/drawing/2014/main" id="{C0290C9F-6625-4098-AD68-F5EA72193877}"/>
                </a:ext>
              </a:extLst>
            </p:cNvPr>
            <p:cNvSpPr>
              <a:spLocks noChangeArrowheads="1"/>
            </p:cNvSpPr>
            <p:nvPr/>
          </p:nvSpPr>
          <p:spPr bwMode="gray">
            <a:xfrm>
              <a:off x="3767111" y="3168640"/>
              <a:ext cx="1333500" cy="1320800"/>
            </a:xfrm>
            <a:prstGeom prst="ellipse">
              <a:avLst/>
            </a:prstGeom>
            <a:solidFill>
              <a:srgbClr val="333333"/>
            </a:solidFill>
            <a:ln w="38100" algn="ctr">
              <a:noFill/>
              <a:round/>
              <a:headEnd/>
              <a:tailEnd/>
            </a:ln>
            <a:effectLst/>
          </p:spPr>
          <p:txBody>
            <a:bodyPr anchor="ctr">
              <a:spAutoFit/>
            </a:bodyPr>
            <a:lstStyle/>
            <a:p>
              <a:endParaRPr lang="zh-CN" altLang="en-US"/>
            </a:p>
          </p:txBody>
        </p:sp>
        <p:grpSp>
          <p:nvGrpSpPr>
            <p:cNvPr id="32" name="Group 27">
              <a:extLst>
                <a:ext uri="{FF2B5EF4-FFF2-40B4-BE49-F238E27FC236}">
                  <a16:creationId xmlns:a16="http://schemas.microsoft.com/office/drawing/2014/main" id="{11D9BF2A-FE37-40D0-A286-9B53613F9613}"/>
                </a:ext>
              </a:extLst>
            </p:cNvPr>
            <p:cNvGrpSpPr>
              <a:grpSpLocks/>
            </p:cNvGrpSpPr>
            <p:nvPr/>
          </p:nvGrpSpPr>
          <p:grpSpPr bwMode="auto">
            <a:xfrm>
              <a:off x="3786182" y="3214686"/>
              <a:ext cx="1290638" cy="1277938"/>
              <a:chOff x="4166" y="1706"/>
              <a:chExt cx="1252" cy="1252"/>
            </a:xfrm>
          </p:grpSpPr>
          <p:sp>
            <p:nvSpPr>
              <p:cNvPr id="34" name="Oval 28">
                <a:extLst>
                  <a:ext uri="{FF2B5EF4-FFF2-40B4-BE49-F238E27FC236}">
                    <a16:creationId xmlns:a16="http://schemas.microsoft.com/office/drawing/2014/main" id="{0DFD5505-3A8F-4D30-BD41-8A357B6632DF}"/>
                  </a:ext>
                </a:extLst>
              </p:cNvPr>
              <p:cNvSpPr>
                <a:spLocks noChangeArrowheads="1"/>
              </p:cNvSpPr>
              <p:nvPr/>
            </p:nvSpPr>
            <p:spPr bwMode="gray">
              <a:xfrm>
                <a:off x="4166" y="1706"/>
                <a:ext cx="1252" cy="125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35" name="Oval 29">
                <a:extLst>
                  <a:ext uri="{FF2B5EF4-FFF2-40B4-BE49-F238E27FC236}">
                    <a16:creationId xmlns:a16="http://schemas.microsoft.com/office/drawing/2014/main" id="{51502B24-03A1-4A55-BE33-38C136193DCC}"/>
                  </a:ext>
                </a:extLst>
              </p:cNvPr>
              <p:cNvSpPr>
                <a:spLocks noChangeArrowheads="1"/>
              </p:cNvSpPr>
              <p:nvPr/>
            </p:nvSpPr>
            <p:spPr bwMode="gray">
              <a:xfrm>
                <a:off x="4182" y="1713"/>
                <a:ext cx="1222" cy="122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36" name="Oval 30">
                <a:extLst>
                  <a:ext uri="{FF2B5EF4-FFF2-40B4-BE49-F238E27FC236}">
                    <a16:creationId xmlns:a16="http://schemas.microsoft.com/office/drawing/2014/main" id="{D1EE4318-F24F-4B22-AF10-35E1F5D89D19}"/>
                  </a:ext>
                </a:extLst>
              </p:cNvPr>
              <p:cNvSpPr>
                <a:spLocks noChangeArrowheads="1"/>
              </p:cNvSpPr>
              <p:nvPr/>
            </p:nvSpPr>
            <p:spPr bwMode="gray">
              <a:xfrm>
                <a:off x="4195" y="1725"/>
                <a:ext cx="1162" cy="1141"/>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37" name="Oval 31">
                <a:extLst>
                  <a:ext uri="{FF2B5EF4-FFF2-40B4-BE49-F238E27FC236}">
                    <a16:creationId xmlns:a16="http://schemas.microsoft.com/office/drawing/2014/main" id="{2B015E21-C47F-4B42-B3CD-FECC3337C03A}"/>
                  </a:ext>
                </a:extLst>
              </p:cNvPr>
              <p:cNvSpPr>
                <a:spLocks noChangeArrowheads="1"/>
              </p:cNvSpPr>
              <p:nvPr/>
            </p:nvSpPr>
            <p:spPr bwMode="gray">
              <a:xfrm>
                <a:off x="4263" y="1757"/>
                <a:ext cx="1033" cy="926"/>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33" name="Text Box 32">
              <a:extLst>
                <a:ext uri="{FF2B5EF4-FFF2-40B4-BE49-F238E27FC236}">
                  <a16:creationId xmlns:a16="http://schemas.microsoft.com/office/drawing/2014/main" id="{E5F0E596-C6DF-48C8-8B23-DCFDE5F62DA5}"/>
                </a:ext>
              </a:extLst>
            </p:cNvPr>
            <p:cNvSpPr txBox="1">
              <a:spLocks noChangeArrowheads="1"/>
            </p:cNvSpPr>
            <p:nvPr/>
          </p:nvSpPr>
          <p:spPr bwMode="gray">
            <a:xfrm>
              <a:off x="3786182" y="3643314"/>
              <a:ext cx="1338828" cy="369332"/>
            </a:xfrm>
            <a:prstGeom prst="rect">
              <a:avLst/>
            </a:prstGeom>
            <a:noFill/>
            <a:ln w="9525" algn="ctr">
              <a:noFill/>
              <a:miter lim="800000"/>
              <a:headEnd/>
              <a:tailEnd/>
            </a:ln>
            <a:effectLst/>
          </p:spPr>
          <p:txBody>
            <a:bodyPr wrap="none">
              <a:spAutoFit/>
            </a:bodyPr>
            <a:lstStyle/>
            <a:p>
              <a:pPr algn="ctr" eaLnBrk="0" hangingPunct="0"/>
              <a:r>
                <a:rPr lang="zh-CN" altLang="en-US" dirty="0">
                  <a:solidFill>
                    <a:srgbClr val="000000"/>
                  </a:solidFill>
                  <a:ea typeface="宋体" charset="-122"/>
                </a:rPr>
                <a:t>拟解决问题</a:t>
              </a:r>
              <a:endParaRPr lang="en-US" altLang="zh-CN" dirty="0">
                <a:solidFill>
                  <a:srgbClr val="000000"/>
                </a:solidFill>
                <a:ea typeface="宋体" charset="-122"/>
              </a:endParaRPr>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0" advTm="39717"/>
    </mc:Choice>
    <mc:Fallback>
      <p:transition advTm="39717"/>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35" presetClass="entr" presetSubtype="0" fill="hold" nodeType="with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anim calcmode="lin" valueType="num">
                                      <p:cBhvr>
                                        <p:cTn id="8" dur="500" fill="hold"/>
                                        <p:tgtEl>
                                          <p:spTgt spid="10"/>
                                        </p:tgtEl>
                                        <p:attrNameLst>
                                          <p:attrName>style.rotation</p:attrName>
                                        </p:attrNameLst>
                                      </p:cBhvr>
                                      <p:tavLst>
                                        <p:tav tm="0">
                                          <p:val>
                                            <p:fltVal val="720"/>
                                          </p:val>
                                        </p:tav>
                                        <p:tav tm="100000">
                                          <p:val>
                                            <p:fltVal val="0"/>
                                          </p:val>
                                        </p:tav>
                                      </p:tavLst>
                                    </p:anim>
                                    <p:anim calcmode="lin" valueType="num">
                                      <p:cBhvr>
                                        <p:cTn id="9" dur="500" fill="hold"/>
                                        <p:tgtEl>
                                          <p:spTgt spid="10"/>
                                        </p:tgtEl>
                                        <p:attrNameLst>
                                          <p:attrName>ppt_h</p:attrName>
                                        </p:attrNameLst>
                                      </p:cBhvr>
                                      <p:tavLst>
                                        <p:tav tm="0">
                                          <p:val>
                                            <p:fltVal val="0"/>
                                          </p:val>
                                        </p:tav>
                                        <p:tav tm="100000">
                                          <p:val>
                                            <p:strVal val="#ppt_h"/>
                                          </p:val>
                                        </p:tav>
                                      </p:tavLst>
                                    </p:anim>
                                    <p:anim calcmode="lin" valueType="num">
                                      <p:cBhvr>
                                        <p:cTn id="10" dur="500" fill="hold"/>
                                        <p:tgtEl>
                                          <p:spTgt spid="10"/>
                                        </p:tgtEl>
                                        <p:attrNameLst>
                                          <p:attrName>ppt_w</p:attrName>
                                        </p:attrNameLst>
                                      </p:cBhvr>
                                      <p:tavLst>
                                        <p:tav tm="0">
                                          <p:val>
                                            <p:fltVal val="0"/>
                                          </p:val>
                                        </p:tav>
                                        <p:tav tm="100000">
                                          <p:val>
                                            <p:strVal val="#ppt_w"/>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32</a:t>
            </a:fld>
            <a:endParaRPr lang="zh-CN" altLang="en-US" sz="3200" dirty="0">
              <a:solidFill>
                <a:srgbClr val="183052"/>
              </a:solidFill>
            </a:endParaRPr>
          </a:p>
        </p:txBody>
      </p:sp>
      <p:sp>
        <p:nvSpPr>
          <p:cNvPr id="4" name="文本框 21"/>
          <p:cNvSpPr txBox="1"/>
          <p:nvPr/>
        </p:nvSpPr>
        <p:spPr>
          <a:xfrm>
            <a:off x="762635" y="223520"/>
            <a:ext cx="4792345"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研究计划</a:t>
            </a:r>
          </a:p>
        </p:txBody>
      </p:sp>
      <p:grpSp>
        <p:nvGrpSpPr>
          <p:cNvPr id="43" name="Group 141">
            <a:extLst>
              <a:ext uri="{FF2B5EF4-FFF2-40B4-BE49-F238E27FC236}">
                <a16:creationId xmlns:a16="http://schemas.microsoft.com/office/drawing/2014/main" id="{4EBF63FA-6921-446E-863D-2FCFA28909F8}"/>
              </a:ext>
            </a:extLst>
          </p:cNvPr>
          <p:cNvGrpSpPr>
            <a:grpSpLocks/>
          </p:cNvGrpSpPr>
          <p:nvPr/>
        </p:nvGrpSpPr>
        <p:grpSpPr bwMode="auto">
          <a:xfrm>
            <a:off x="857224" y="804788"/>
            <a:ext cx="2241551" cy="4035425"/>
            <a:chOff x="720" y="1296"/>
            <a:chExt cx="1412" cy="2542"/>
          </a:xfrm>
        </p:grpSpPr>
        <p:sp>
          <p:nvSpPr>
            <p:cNvPr id="44" name="AutoShape 142">
              <a:extLst>
                <a:ext uri="{FF2B5EF4-FFF2-40B4-BE49-F238E27FC236}">
                  <a16:creationId xmlns:a16="http://schemas.microsoft.com/office/drawing/2014/main" id="{8F074826-07EE-4E19-8FA2-BCB8A46AB47C}"/>
                </a:ext>
              </a:extLst>
            </p:cNvPr>
            <p:cNvSpPr>
              <a:spLocks noChangeArrowheads="1"/>
            </p:cNvSpPr>
            <p:nvPr/>
          </p:nvSpPr>
          <p:spPr bwMode="gray">
            <a:xfrm>
              <a:off x="720" y="1490"/>
              <a:ext cx="1363" cy="1800"/>
            </a:xfrm>
            <a:prstGeom prst="roundRect">
              <a:avLst>
                <a:gd name="adj" fmla="val 17509"/>
              </a:avLst>
            </a:prstGeom>
            <a:gradFill rotWithShape="1">
              <a:gsLst>
                <a:gs pos="0">
                  <a:srgbClr val="4E91D4"/>
                </a:gs>
                <a:gs pos="100000">
                  <a:srgbClr val="3477A4"/>
                </a:gs>
              </a:gsLst>
              <a:lin ang="2700000" scaled="1"/>
            </a:gradFill>
            <a:ln w="9525">
              <a:noFill/>
              <a:round/>
              <a:headEnd/>
              <a:tailEnd/>
            </a:ln>
            <a:effectLst/>
          </p:spPr>
          <p:txBody>
            <a:bodyPr wrap="none" anchor="ctr"/>
            <a:lstStyle/>
            <a:p>
              <a:endParaRPr lang="zh-CN" altLang="en-US"/>
            </a:p>
          </p:txBody>
        </p:sp>
        <p:sp>
          <p:nvSpPr>
            <p:cNvPr id="45" name="AutoShape 143">
              <a:extLst>
                <a:ext uri="{FF2B5EF4-FFF2-40B4-BE49-F238E27FC236}">
                  <a16:creationId xmlns:a16="http://schemas.microsoft.com/office/drawing/2014/main" id="{033625F7-E4C6-4F31-B6D7-A42E36AF7418}"/>
                </a:ext>
              </a:extLst>
            </p:cNvPr>
            <p:cNvSpPr>
              <a:spLocks noChangeArrowheads="1"/>
            </p:cNvSpPr>
            <p:nvPr/>
          </p:nvSpPr>
          <p:spPr bwMode="gray">
            <a:xfrm>
              <a:off x="810" y="1476"/>
              <a:ext cx="1322" cy="1766"/>
            </a:xfrm>
            <a:prstGeom prst="roundRect">
              <a:avLst>
                <a:gd name="adj" fmla="val 16667"/>
              </a:avLst>
            </a:prstGeom>
            <a:solidFill>
              <a:srgbClr val="3CA1E6"/>
            </a:solidFill>
            <a:ln w="9525">
              <a:noFill/>
              <a:round/>
              <a:headEnd/>
              <a:tailEnd/>
            </a:ln>
            <a:effectLst/>
          </p:spPr>
          <p:txBody>
            <a:bodyPr wrap="none" anchor="ctr"/>
            <a:lstStyle/>
            <a:p>
              <a:endParaRPr lang="zh-CN" altLang="en-US"/>
            </a:p>
          </p:txBody>
        </p:sp>
        <p:sp>
          <p:nvSpPr>
            <p:cNvPr id="46" name="AutoShape 144">
              <a:extLst>
                <a:ext uri="{FF2B5EF4-FFF2-40B4-BE49-F238E27FC236}">
                  <a16:creationId xmlns:a16="http://schemas.microsoft.com/office/drawing/2014/main" id="{4E754A99-20DA-4DE6-B6D7-C49D8D06C047}"/>
                </a:ext>
              </a:extLst>
            </p:cNvPr>
            <p:cNvSpPr>
              <a:spLocks noChangeArrowheads="1"/>
            </p:cNvSpPr>
            <p:nvPr/>
          </p:nvSpPr>
          <p:spPr bwMode="gray">
            <a:xfrm>
              <a:off x="752" y="2795"/>
              <a:ext cx="1304" cy="447"/>
            </a:xfrm>
            <a:prstGeom prst="roundRect">
              <a:avLst>
                <a:gd name="adj" fmla="val 50000"/>
              </a:avLst>
            </a:prstGeom>
            <a:gradFill rotWithShape="1">
              <a:gsLst>
                <a:gs pos="0">
                  <a:srgbClr val="3CA1E6">
                    <a:alpha val="0"/>
                  </a:srgbClr>
                </a:gs>
                <a:gs pos="100000">
                  <a:srgbClr val="3CA1E6">
                    <a:gamma/>
                    <a:tint val="51373"/>
                    <a:invGamma/>
                  </a:srgbClr>
                </a:gs>
              </a:gsLst>
              <a:lin ang="5400000" scaled="1"/>
            </a:gradFill>
            <a:ln w="9525">
              <a:noFill/>
              <a:round/>
              <a:headEnd/>
              <a:tailEnd/>
            </a:ln>
            <a:effectLst/>
          </p:spPr>
          <p:txBody>
            <a:bodyPr wrap="none" anchor="ctr"/>
            <a:lstStyle/>
            <a:p>
              <a:endParaRPr lang="zh-CN" altLang="en-US"/>
            </a:p>
          </p:txBody>
        </p:sp>
        <p:sp>
          <p:nvSpPr>
            <p:cNvPr id="47" name="AutoShape 145">
              <a:extLst>
                <a:ext uri="{FF2B5EF4-FFF2-40B4-BE49-F238E27FC236}">
                  <a16:creationId xmlns:a16="http://schemas.microsoft.com/office/drawing/2014/main" id="{4F5DC9D2-774B-4EE0-A952-A730D839D621}"/>
                </a:ext>
              </a:extLst>
            </p:cNvPr>
            <p:cNvSpPr>
              <a:spLocks noChangeArrowheads="1"/>
            </p:cNvSpPr>
            <p:nvPr/>
          </p:nvSpPr>
          <p:spPr bwMode="gray">
            <a:xfrm>
              <a:off x="752" y="1509"/>
              <a:ext cx="1304" cy="446"/>
            </a:xfrm>
            <a:prstGeom prst="roundRect">
              <a:avLst>
                <a:gd name="adj" fmla="val 50000"/>
              </a:avLst>
            </a:prstGeom>
            <a:gradFill rotWithShape="1">
              <a:gsLst>
                <a:gs pos="0">
                  <a:srgbClr val="3CA1E6">
                    <a:gamma/>
                    <a:tint val="33333"/>
                    <a:invGamma/>
                  </a:srgbClr>
                </a:gs>
                <a:gs pos="100000">
                  <a:srgbClr val="3CA1E6">
                    <a:alpha val="0"/>
                  </a:srgbClr>
                </a:gs>
              </a:gsLst>
              <a:lin ang="5400000" scaled="1"/>
            </a:gradFill>
            <a:ln w="9525">
              <a:noFill/>
              <a:round/>
              <a:headEnd/>
              <a:tailEnd/>
            </a:ln>
            <a:effectLst/>
          </p:spPr>
          <p:txBody>
            <a:bodyPr wrap="none" anchor="ctr"/>
            <a:lstStyle/>
            <a:p>
              <a:endParaRPr lang="zh-CN" altLang="en-US"/>
            </a:p>
          </p:txBody>
        </p:sp>
        <p:sp>
          <p:nvSpPr>
            <p:cNvPr id="48" name="AutoShape 146">
              <a:extLst>
                <a:ext uri="{FF2B5EF4-FFF2-40B4-BE49-F238E27FC236}">
                  <a16:creationId xmlns:a16="http://schemas.microsoft.com/office/drawing/2014/main" id="{24A29069-EDE7-4D22-8A59-EFF2B6A805CD}"/>
                </a:ext>
              </a:extLst>
            </p:cNvPr>
            <p:cNvSpPr>
              <a:spLocks noChangeArrowheads="1"/>
            </p:cNvSpPr>
            <p:nvPr/>
          </p:nvSpPr>
          <p:spPr bwMode="gray">
            <a:xfrm>
              <a:off x="724" y="3290"/>
              <a:ext cx="1363" cy="548"/>
            </a:xfrm>
            <a:prstGeom prst="roundRect">
              <a:avLst>
                <a:gd name="adj" fmla="val 40389"/>
              </a:avLst>
            </a:prstGeom>
            <a:gradFill rotWithShape="1">
              <a:gsLst>
                <a:gs pos="0">
                  <a:srgbClr val="729EB4"/>
                </a:gs>
                <a:gs pos="100000">
                  <a:schemeClr val="bg1"/>
                </a:gs>
              </a:gsLst>
              <a:lin ang="5400000" scaled="1"/>
            </a:gradFill>
            <a:ln w="9525">
              <a:noFill/>
              <a:round/>
              <a:headEnd/>
              <a:tailEnd/>
            </a:ln>
            <a:effectLst/>
          </p:spPr>
          <p:txBody>
            <a:bodyPr wrap="none" anchor="ctr"/>
            <a:lstStyle/>
            <a:p>
              <a:endParaRPr lang="zh-CN" altLang="en-US"/>
            </a:p>
          </p:txBody>
        </p:sp>
        <p:sp>
          <p:nvSpPr>
            <p:cNvPr id="49" name="AutoShape 147">
              <a:extLst>
                <a:ext uri="{FF2B5EF4-FFF2-40B4-BE49-F238E27FC236}">
                  <a16:creationId xmlns:a16="http://schemas.microsoft.com/office/drawing/2014/main" id="{8DB37773-42B2-4A99-9CBD-27A926CDAB46}"/>
                </a:ext>
              </a:extLst>
            </p:cNvPr>
            <p:cNvSpPr>
              <a:spLocks noChangeArrowheads="1"/>
            </p:cNvSpPr>
            <p:nvPr/>
          </p:nvSpPr>
          <p:spPr bwMode="gray">
            <a:xfrm>
              <a:off x="752" y="3305"/>
              <a:ext cx="1304" cy="487"/>
            </a:xfrm>
            <a:prstGeom prst="roundRect">
              <a:avLst>
                <a:gd name="adj" fmla="val 50000"/>
              </a:avLst>
            </a:prstGeom>
            <a:gradFill rotWithShape="1">
              <a:gsLst>
                <a:gs pos="0">
                  <a:srgbClr val="7DAFD4"/>
                </a:gs>
                <a:gs pos="100000">
                  <a:schemeClr val="bg1"/>
                </a:gs>
              </a:gsLst>
              <a:lin ang="5400000" scaled="1"/>
            </a:gradFill>
            <a:ln w="9525">
              <a:noFill/>
              <a:round/>
              <a:headEnd/>
              <a:tailEnd/>
            </a:ln>
            <a:effectLst/>
          </p:spPr>
          <p:txBody>
            <a:bodyPr wrap="none" anchor="ctr"/>
            <a:lstStyle/>
            <a:p>
              <a:endParaRPr lang="zh-CN" altLang="en-US"/>
            </a:p>
          </p:txBody>
        </p:sp>
        <p:grpSp>
          <p:nvGrpSpPr>
            <p:cNvPr id="50" name="Group 148">
              <a:extLst>
                <a:ext uri="{FF2B5EF4-FFF2-40B4-BE49-F238E27FC236}">
                  <a16:creationId xmlns:a16="http://schemas.microsoft.com/office/drawing/2014/main" id="{84B10268-082A-49F3-80B5-46FC12CB34D4}"/>
                </a:ext>
              </a:extLst>
            </p:cNvPr>
            <p:cNvGrpSpPr>
              <a:grpSpLocks/>
            </p:cNvGrpSpPr>
            <p:nvPr/>
          </p:nvGrpSpPr>
          <p:grpSpPr bwMode="auto">
            <a:xfrm>
              <a:off x="1189" y="1296"/>
              <a:ext cx="405" cy="405"/>
              <a:chOff x="1289" y="582"/>
              <a:chExt cx="668" cy="668"/>
            </a:xfrm>
          </p:grpSpPr>
          <p:sp>
            <p:nvSpPr>
              <p:cNvPr id="53" name="Oval 149">
                <a:extLst>
                  <a:ext uri="{FF2B5EF4-FFF2-40B4-BE49-F238E27FC236}">
                    <a16:creationId xmlns:a16="http://schemas.microsoft.com/office/drawing/2014/main" id="{84B4D540-A06B-4712-AD5F-174DCC7BF15D}"/>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54" name="Oval 150">
                <a:extLst>
                  <a:ext uri="{FF2B5EF4-FFF2-40B4-BE49-F238E27FC236}">
                    <a16:creationId xmlns:a16="http://schemas.microsoft.com/office/drawing/2014/main" id="{985E21F6-CA9E-47FA-912D-44866B97D0C5}"/>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55" name="Oval 151">
                <a:extLst>
                  <a:ext uri="{FF2B5EF4-FFF2-40B4-BE49-F238E27FC236}">
                    <a16:creationId xmlns:a16="http://schemas.microsoft.com/office/drawing/2014/main" id="{B87C8E4E-E181-4797-A7C8-19E68C993C31}"/>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56" name="Oval 152">
                <a:extLst>
                  <a:ext uri="{FF2B5EF4-FFF2-40B4-BE49-F238E27FC236}">
                    <a16:creationId xmlns:a16="http://schemas.microsoft.com/office/drawing/2014/main" id="{0F61C005-2D66-448E-AA7B-816F4E02EA4B}"/>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57" name="Oval 153">
                <a:extLst>
                  <a:ext uri="{FF2B5EF4-FFF2-40B4-BE49-F238E27FC236}">
                    <a16:creationId xmlns:a16="http://schemas.microsoft.com/office/drawing/2014/main" id="{5150069F-BF66-4E9F-A6EC-F24E876E0835}"/>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51" name="Text Box 154">
              <a:extLst>
                <a:ext uri="{FF2B5EF4-FFF2-40B4-BE49-F238E27FC236}">
                  <a16:creationId xmlns:a16="http://schemas.microsoft.com/office/drawing/2014/main" id="{C083E0D7-6332-41F5-AE12-E035CC2C7E2E}"/>
                </a:ext>
              </a:extLst>
            </p:cNvPr>
            <p:cNvSpPr txBox="1">
              <a:spLocks noChangeArrowheads="1"/>
            </p:cNvSpPr>
            <p:nvPr/>
          </p:nvSpPr>
          <p:spPr bwMode="gray">
            <a:xfrm>
              <a:off x="1276" y="1354"/>
              <a:ext cx="223" cy="288"/>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1</a:t>
              </a:r>
              <a:endParaRPr lang="en-US" altLang="zh-CN" dirty="0">
                <a:ea typeface="宋体" charset="-122"/>
              </a:endParaRPr>
            </a:p>
          </p:txBody>
        </p:sp>
        <p:sp>
          <p:nvSpPr>
            <p:cNvPr id="52" name="Text Box 155">
              <a:extLst>
                <a:ext uri="{FF2B5EF4-FFF2-40B4-BE49-F238E27FC236}">
                  <a16:creationId xmlns:a16="http://schemas.microsoft.com/office/drawing/2014/main" id="{988146CD-16FD-48AE-A334-187A674615DE}"/>
                </a:ext>
              </a:extLst>
            </p:cNvPr>
            <p:cNvSpPr txBox="1">
              <a:spLocks noChangeArrowheads="1"/>
            </p:cNvSpPr>
            <p:nvPr/>
          </p:nvSpPr>
          <p:spPr bwMode="gray">
            <a:xfrm>
              <a:off x="765" y="1746"/>
              <a:ext cx="1296" cy="1454"/>
            </a:xfrm>
            <a:prstGeom prst="rect">
              <a:avLst/>
            </a:prstGeom>
            <a:noFill/>
            <a:ln w="9525" algn="ctr">
              <a:noFill/>
              <a:miter lim="800000"/>
              <a:headEnd/>
              <a:tailEnd/>
            </a:ln>
            <a:effectLst/>
          </p:spPr>
          <p:txBody>
            <a:bodyPr>
              <a:spAutoFit/>
            </a:bodyPr>
            <a:lstStyle/>
            <a:p>
              <a:pPr algn="l" eaLnBrk="0" hangingPunct="0"/>
              <a:r>
                <a:rPr lang="zh-CN" altLang="en-US" dirty="0">
                  <a:latin typeface="+mn-ea"/>
                </a:rPr>
                <a:t>阅读研究领域内国内外经典著作和文献</a:t>
              </a:r>
              <a:endParaRPr lang="en-US" altLang="zh-CN" dirty="0">
                <a:latin typeface="+mn-ea"/>
              </a:endParaRPr>
            </a:p>
            <a:p>
              <a:pPr algn="l"/>
              <a:r>
                <a:rPr lang="zh-CN" altLang="en-US" dirty="0">
                  <a:latin typeface="+mn-ea"/>
                </a:rPr>
                <a:t>构建研究思路和方法，制定研究计划；</a:t>
              </a:r>
              <a:endParaRPr lang="en-US" altLang="zh-CN" dirty="0">
                <a:latin typeface="+mn-ea"/>
              </a:endParaRPr>
            </a:p>
            <a:p>
              <a:pPr algn="l"/>
              <a:r>
                <a:rPr lang="zh-CN" altLang="en-US" dirty="0">
                  <a:latin typeface="+mn-ea"/>
                </a:rPr>
                <a:t>按研究计划进行实验；</a:t>
              </a:r>
              <a:endParaRPr lang="en-US" altLang="zh-CN" dirty="0">
                <a:latin typeface="+mn-ea"/>
              </a:endParaRPr>
            </a:p>
            <a:p>
              <a:pPr algn="l"/>
              <a:endParaRPr lang="en-US" altLang="zh-CN" dirty="0">
                <a:ea typeface="宋体" charset="-122"/>
              </a:endParaRPr>
            </a:p>
          </p:txBody>
        </p:sp>
      </p:grpSp>
      <p:grpSp>
        <p:nvGrpSpPr>
          <p:cNvPr id="58" name="Group 156">
            <a:extLst>
              <a:ext uri="{FF2B5EF4-FFF2-40B4-BE49-F238E27FC236}">
                <a16:creationId xmlns:a16="http://schemas.microsoft.com/office/drawing/2014/main" id="{FA3B160B-201A-4A45-B627-BA69DBCEA355}"/>
              </a:ext>
            </a:extLst>
          </p:cNvPr>
          <p:cNvGrpSpPr>
            <a:grpSpLocks/>
          </p:cNvGrpSpPr>
          <p:nvPr/>
        </p:nvGrpSpPr>
        <p:grpSpPr bwMode="auto">
          <a:xfrm>
            <a:off x="3428992" y="804788"/>
            <a:ext cx="2166938" cy="4035425"/>
            <a:chOff x="2208" y="1296"/>
            <a:chExt cx="1365" cy="2542"/>
          </a:xfrm>
        </p:grpSpPr>
        <p:sp>
          <p:nvSpPr>
            <p:cNvPr id="59" name="AutoShape 157">
              <a:extLst>
                <a:ext uri="{FF2B5EF4-FFF2-40B4-BE49-F238E27FC236}">
                  <a16:creationId xmlns:a16="http://schemas.microsoft.com/office/drawing/2014/main" id="{C683F962-1EA3-49BC-8C19-9D505799405F}"/>
                </a:ext>
              </a:extLst>
            </p:cNvPr>
            <p:cNvSpPr>
              <a:spLocks noChangeArrowheads="1"/>
            </p:cNvSpPr>
            <p:nvPr/>
          </p:nvSpPr>
          <p:spPr bwMode="gray">
            <a:xfrm>
              <a:off x="2208" y="1490"/>
              <a:ext cx="1363" cy="1800"/>
            </a:xfrm>
            <a:prstGeom prst="roundRect">
              <a:avLst>
                <a:gd name="adj" fmla="val 17509"/>
              </a:avLst>
            </a:prstGeom>
            <a:gradFill rotWithShape="1">
              <a:gsLst>
                <a:gs pos="0">
                  <a:srgbClr val="34B034"/>
                </a:gs>
                <a:gs pos="100000">
                  <a:srgbClr val="3F8B4A"/>
                </a:gs>
              </a:gsLst>
              <a:lin ang="2700000" scaled="1"/>
            </a:gradFill>
            <a:ln w="9525">
              <a:noFill/>
              <a:round/>
              <a:headEnd/>
              <a:tailEnd/>
            </a:ln>
            <a:effectLst/>
          </p:spPr>
          <p:txBody>
            <a:bodyPr wrap="none" anchor="ctr"/>
            <a:lstStyle/>
            <a:p>
              <a:endParaRPr lang="zh-CN" altLang="en-US"/>
            </a:p>
          </p:txBody>
        </p:sp>
        <p:sp>
          <p:nvSpPr>
            <p:cNvPr id="60" name="AutoShape 158">
              <a:extLst>
                <a:ext uri="{FF2B5EF4-FFF2-40B4-BE49-F238E27FC236}">
                  <a16:creationId xmlns:a16="http://schemas.microsoft.com/office/drawing/2014/main" id="{C7BDEC5C-7356-43F1-8C15-360CAE7CEAE9}"/>
                </a:ext>
              </a:extLst>
            </p:cNvPr>
            <p:cNvSpPr>
              <a:spLocks noChangeArrowheads="1"/>
            </p:cNvSpPr>
            <p:nvPr/>
          </p:nvSpPr>
          <p:spPr bwMode="gray">
            <a:xfrm>
              <a:off x="2229" y="1495"/>
              <a:ext cx="1322" cy="1766"/>
            </a:xfrm>
            <a:prstGeom prst="roundRect">
              <a:avLst>
                <a:gd name="adj" fmla="val 16667"/>
              </a:avLst>
            </a:prstGeom>
            <a:solidFill>
              <a:srgbClr val="73E77E"/>
            </a:solidFill>
            <a:ln w="9525">
              <a:noFill/>
              <a:round/>
              <a:headEnd/>
              <a:tailEnd/>
            </a:ln>
            <a:effectLst/>
          </p:spPr>
          <p:txBody>
            <a:bodyPr wrap="none" anchor="ctr"/>
            <a:lstStyle/>
            <a:p>
              <a:endParaRPr lang="zh-CN" altLang="en-US"/>
            </a:p>
          </p:txBody>
        </p:sp>
        <p:sp>
          <p:nvSpPr>
            <p:cNvPr id="61" name="AutoShape 159">
              <a:extLst>
                <a:ext uri="{FF2B5EF4-FFF2-40B4-BE49-F238E27FC236}">
                  <a16:creationId xmlns:a16="http://schemas.microsoft.com/office/drawing/2014/main" id="{B757E60D-13ED-4FA4-BFC4-E788D9DF5E7A}"/>
                </a:ext>
              </a:extLst>
            </p:cNvPr>
            <p:cNvSpPr>
              <a:spLocks noChangeArrowheads="1"/>
            </p:cNvSpPr>
            <p:nvPr/>
          </p:nvSpPr>
          <p:spPr bwMode="gray">
            <a:xfrm>
              <a:off x="2240" y="2795"/>
              <a:ext cx="1304" cy="447"/>
            </a:xfrm>
            <a:prstGeom prst="roundRect">
              <a:avLst>
                <a:gd name="adj" fmla="val 50000"/>
              </a:avLst>
            </a:prstGeom>
            <a:gradFill rotWithShape="1">
              <a:gsLst>
                <a:gs pos="0">
                  <a:srgbClr val="73E77E"/>
                </a:gs>
                <a:gs pos="100000">
                  <a:srgbClr val="73E77E">
                    <a:gamma/>
                    <a:tint val="54510"/>
                    <a:invGamma/>
                  </a:srgbClr>
                </a:gs>
              </a:gsLst>
              <a:lin ang="5400000" scaled="1"/>
            </a:gradFill>
            <a:ln w="9525">
              <a:noFill/>
              <a:round/>
              <a:headEnd/>
              <a:tailEnd/>
            </a:ln>
            <a:effectLst/>
          </p:spPr>
          <p:txBody>
            <a:bodyPr wrap="none" anchor="ctr"/>
            <a:lstStyle/>
            <a:p>
              <a:endParaRPr lang="zh-CN" altLang="en-US"/>
            </a:p>
          </p:txBody>
        </p:sp>
        <p:sp>
          <p:nvSpPr>
            <p:cNvPr id="62" name="AutoShape 160">
              <a:extLst>
                <a:ext uri="{FF2B5EF4-FFF2-40B4-BE49-F238E27FC236}">
                  <a16:creationId xmlns:a16="http://schemas.microsoft.com/office/drawing/2014/main" id="{5E5332E0-8F4B-4BB2-BECC-B4106E14D92F}"/>
                </a:ext>
              </a:extLst>
            </p:cNvPr>
            <p:cNvSpPr>
              <a:spLocks noChangeArrowheads="1"/>
            </p:cNvSpPr>
            <p:nvPr/>
          </p:nvSpPr>
          <p:spPr bwMode="gray">
            <a:xfrm>
              <a:off x="2240" y="1509"/>
              <a:ext cx="1304" cy="446"/>
            </a:xfrm>
            <a:prstGeom prst="roundRect">
              <a:avLst>
                <a:gd name="adj" fmla="val 50000"/>
              </a:avLst>
            </a:prstGeom>
            <a:gradFill rotWithShape="1">
              <a:gsLst>
                <a:gs pos="0">
                  <a:srgbClr val="73E77E">
                    <a:gamma/>
                    <a:tint val="33333"/>
                    <a:invGamma/>
                  </a:srgbClr>
                </a:gs>
                <a:gs pos="100000">
                  <a:srgbClr val="73E77E"/>
                </a:gs>
              </a:gsLst>
              <a:lin ang="5400000" scaled="1"/>
            </a:gradFill>
            <a:ln w="9525">
              <a:noFill/>
              <a:round/>
              <a:headEnd/>
              <a:tailEnd/>
            </a:ln>
            <a:effectLst/>
          </p:spPr>
          <p:txBody>
            <a:bodyPr wrap="none" anchor="ctr"/>
            <a:lstStyle/>
            <a:p>
              <a:endParaRPr lang="zh-CN" altLang="en-US"/>
            </a:p>
          </p:txBody>
        </p:sp>
        <p:sp>
          <p:nvSpPr>
            <p:cNvPr id="63" name="Oval 161">
              <a:extLst>
                <a:ext uri="{FF2B5EF4-FFF2-40B4-BE49-F238E27FC236}">
                  <a16:creationId xmlns:a16="http://schemas.microsoft.com/office/drawing/2014/main" id="{5C3A60ED-C358-4E3A-B21D-A2DA7234A634}"/>
                </a:ext>
              </a:extLst>
            </p:cNvPr>
            <p:cNvSpPr>
              <a:spLocks noChangeArrowheads="1"/>
            </p:cNvSpPr>
            <p:nvPr/>
          </p:nvSpPr>
          <p:spPr bwMode="gray">
            <a:xfrm>
              <a:off x="2677" y="1296"/>
              <a:ext cx="405" cy="405"/>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64" name="Oval 162">
              <a:extLst>
                <a:ext uri="{FF2B5EF4-FFF2-40B4-BE49-F238E27FC236}">
                  <a16:creationId xmlns:a16="http://schemas.microsoft.com/office/drawing/2014/main" id="{B422D665-7CFD-487B-90CE-18A9120D507B}"/>
                </a:ext>
              </a:extLst>
            </p:cNvPr>
            <p:cNvSpPr>
              <a:spLocks noChangeArrowheads="1"/>
            </p:cNvSpPr>
            <p:nvPr/>
          </p:nvSpPr>
          <p:spPr bwMode="gray">
            <a:xfrm>
              <a:off x="2681" y="1299"/>
              <a:ext cx="392" cy="392"/>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65" name="Oval 163">
              <a:extLst>
                <a:ext uri="{FF2B5EF4-FFF2-40B4-BE49-F238E27FC236}">
                  <a16:creationId xmlns:a16="http://schemas.microsoft.com/office/drawing/2014/main" id="{B3FE78E3-D873-4823-9745-4F35809684B3}"/>
                </a:ext>
              </a:extLst>
            </p:cNvPr>
            <p:cNvSpPr>
              <a:spLocks noChangeArrowheads="1"/>
            </p:cNvSpPr>
            <p:nvPr/>
          </p:nvSpPr>
          <p:spPr bwMode="gray">
            <a:xfrm>
              <a:off x="2686" y="1301"/>
              <a:ext cx="383" cy="383"/>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66" name="Oval 164">
              <a:extLst>
                <a:ext uri="{FF2B5EF4-FFF2-40B4-BE49-F238E27FC236}">
                  <a16:creationId xmlns:a16="http://schemas.microsoft.com/office/drawing/2014/main" id="{C0CA7168-3766-4AD4-9933-1A63251C73CF}"/>
                </a:ext>
              </a:extLst>
            </p:cNvPr>
            <p:cNvSpPr>
              <a:spLocks noChangeArrowheads="1"/>
            </p:cNvSpPr>
            <p:nvPr/>
          </p:nvSpPr>
          <p:spPr bwMode="gray">
            <a:xfrm>
              <a:off x="2658" y="1296"/>
              <a:ext cx="364" cy="357"/>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67" name="Oval 165">
              <a:extLst>
                <a:ext uri="{FF2B5EF4-FFF2-40B4-BE49-F238E27FC236}">
                  <a16:creationId xmlns:a16="http://schemas.microsoft.com/office/drawing/2014/main" id="{F11757F9-F02E-4DC8-8246-A0B1F71C1507}"/>
                </a:ext>
              </a:extLst>
            </p:cNvPr>
            <p:cNvSpPr>
              <a:spLocks noChangeArrowheads="1"/>
            </p:cNvSpPr>
            <p:nvPr/>
          </p:nvSpPr>
          <p:spPr bwMode="gray">
            <a:xfrm>
              <a:off x="2703" y="1296"/>
              <a:ext cx="323" cy="290"/>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sp>
          <p:nvSpPr>
            <p:cNvPr id="68" name="Text Box 166">
              <a:extLst>
                <a:ext uri="{FF2B5EF4-FFF2-40B4-BE49-F238E27FC236}">
                  <a16:creationId xmlns:a16="http://schemas.microsoft.com/office/drawing/2014/main" id="{1F16243E-205F-4BDA-92A3-0FF4C6ED3486}"/>
                </a:ext>
              </a:extLst>
            </p:cNvPr>
            <p:cNvSpPr txBox="1">
              <a:spLocks noChangeArrowheads="1"/>
            </p:cNvSpPr>
            <p:nvPr/>
          </p:nvSpPr>
          <p:spPr bwMode="gray">
            <a:xfrm>
              <a:off x="2658" y="1341"/>
              <a:ext cx="397"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2-3</a:t>
              </a:r>
              <a:endParaRPr lang="en-US" altLang="zh-CN" dirty="0">
                <a:ea typeface="宋体" charset="-122"/>
              </a:endParaRPr>
            </a:p>
          </p:txBody>
        </p:sp>
        <p:sp>
          <p:nvSpPr>
            <p:cNvPr id="69" name="Text Box 167">
              <a:extLst>
                <a:ext uri="{FF2B5EF4-FFF2-40B4-BE49-F238E27FC236}">
                  <a16:creationId xmlns:a16="http://schemas.microsoft.com/office/drawing/2014/main" id="{150FE1A5-D45A-4B0B-A01C-2CFB44C5C252}"/>
                </a:ext>
              </a:extLst>
            </p:cNvPr>
            <p:cNvSpPr txBox="1">
              <a:spLocks noChangeArrowheads="1"/>
            </p:cNvSpPr>
            <p:nvPr/>
          </p:nvSpPr>
          <p:spPr bwMode="gray">
            <a:xfrm>
              <a:off x="2256" y="1776"/>
              <a:ext cx="1296" cy="1454"/>
            </a:xfrm>
            <a:prstGeom prst="rect">
              <a:avLst/>
            </a:prstGeom>
            <a:noFill/>
            <a:ln w="9525" algn="ctr">
              <a:noFill/>
              <a:miter lim="800000"/>
              <a:headEnd/>
              <a:tailEnd/>
            </a:ln>
            <a:effectLst/>
          </p:spPr>
          <p:txBody>
            <a:bodyPr>
              <a:spAutoFit/>
            </a:bodyPr>
            <a:lstStyle/>
            <a:p>
              <a:pPr algn="l"/>
              <a:r>
                <a:rPr lang="zh-CN" altLang="en-US" dirty="0">
                  <a:latin typeface="+mn-ea"/>
                </a:rPr>
                <a:t>主动与导师同学交流学习    解决试验中不足并加以提高</a:t>
              </a:r>
              <a:endParaRPr lang="en-US" altLang="zh-CN" dirty="0">
                <a:latin typeface="+mn-ea"/>
              </a:endParaRPr>
            </a:p>
            <a:p>
              <a:pPr algn="l"/>
              <a:r>
                <a:rPr lang="zh-CN" altLang="en-US" dirty="0">
                  <a:latin typeface="+mn-ea"/>
                </a:rPr>
                <a:t>多思考，多实践，勤于写作，发表高水平、高质量的学术论文</a:t>
              </a:r>
              <a:endParaRPr lang="en-US" altLang="zh-CN" dirty="0">
                <a:latin typeface="+mn-ea"/>
              </a:endParaRPr>
            </a:p>
            <a:p>
              <a:pPr algn="l"/>
              <a:endParaRPr lang="en-US" altLang="zh-CN" dirty="0">
                <a:ea typeface="宋体" charset="-122"/>
              </a:endParaRPr>
            </a:p>
          </p:txBody>
        </p:sp>
        <p:sp>
          <p:nvSpPr>
            <p:cNvPr id="70" name="AutoShape 168">
              <a:extLst>
                <a:ext uri="{FF2B5EF4-FFF2-40B4-BE49-F238E27FC236}">
                  <a16:creationId xmlns:a16="http://schemas.microsoft.com/office/drawing/2014/main" id="{FA69FF9C-47D3-4852-88B3-6B918892525E}"/>
                </a:ext>
              </a:extLst>
            </p:cNvPr>
            <p:cNvSpPr>
              <a:spLocks noChangeArrowheads="1"/>
            </p:cNvSpPr>
            <p:nvPr/>
          </p:nvSpPr>
          <p:spPr bwMode="gray">
            <a:xfrm>
              <a:off x="2210" y="3290"/>
              <a:ext cx="1363" cy="548"/>
            </a:xfrm>
            <a:prstGeom prst="roundRect">
              <a:avLst>
                <a:gd name="adj" fmla="val 40389"/>
              </a:avLst>
            </a:prstGeom>
            <a:gradFill rotWithShape="1">
              <a:gsLst>
                <a:gs pos="0">
                  <a:srgbClr val="58A4AE"/>
                </a:gs>
                <a:gs pos="100000">
                  <a:schemeClr val="bg1"/>
                </a:gs>
              </a:gsLst>
              <a:lin ang="5400000" scaled="1"/>
            </a:gradFill>
            <a:ln w="9525">
              <a:noFill/>
              <a:round/>
              <a:headEnd/>
              <a:tailEnd/>
            </a:ln>
            <a:effectLst/>
          </p:spPr>
          <p:txBody>
            <a:bodyPr wrap="none" anchor="ctr"/>
            <a:lstStyle/>
            <a:p>
              <a:endParaRPr lang="zh-CN" altLang="en-US"/>
            </a:p>
          </p:txBody>
        </p:sp>
        <p:sp>
          <p:nvSpPr>
            <p:cNvPr id="98" name="AutoShape 169">
              <a:extLst>
                <a:ext uri="{FF2B5EF4-FFF2-40B4-BE49-F238E27FC236}">
                  <a16:creationId xmlns:a16="http://schemas.microsoft.com/office/drawing/2014/main" id="{1CA3E9E7-F5A0-4A90-B962-89BA59A70862}"/>
                </a:ext>
              </a:extLst>
            </p:cNvPr>
            <p:cNvSpPr>
              <a:spLocks noChangeArrowheads="1"/>
            </p:cNvSpPr>
            <p:nvPr/>
          </p:nvSpPr>
          <p:spPr bwMode="gray">
            <a:xfrm>
              <a:off x="2238" y="3305"/>
              <a:ext cx="1304" cy="487"/>
            </a:xfrm>
            <a:prstGeom prst="roundRect">
              <a:avLst>
                <a:gd name="adj" fmla="val 50000"/>
              </a:avLst>
            </a:prstGeom>
            <a:gradFill rotWithShape="1">
              <a:gsLst>
                <a:gs pos="0">
                  <a:srgbClr val="72B2BB"/>
                </a:gs>
                <a:gs pos="100000">
                  <a:schemeClr val="bg1"/>
                </a:gs>
              </a:gsLst>
              <a:lin ang="5400000" scaled="1"/>
            </a:gradFill>
            <a:ln w="9525">
              <a:noFill/>
              <a:round/>
              <a:headEnd/>
              <a:tailEnd/>
            </a:ln>
            <a:effectLst/>
          </p:spPr>
          <p:txBody>
            <a:bodyPr wrap="none" anchor="ctr"/>
            <a:lstStyle/>
            <a:p>
              <a:endParaRPr lang="zh-CN" altLang="en-US"/>
            </a:p>
          </p:txBody>
        </p:sp>
      </p:grpSp>
      <p:grpSp>
        <p:nvGrpSpPr>
          <p:cNvPr id="100" name="Group 170">
            <a:extLst>
              <a:ext uri="{FF2B5EF4-FFF2-40B4-BE49-F238E27FC236}">
                <a16:creationId xmlns:a16="http://schemas.microsoft.com/office/drawing/2014/main" id="{E5235778-0108-41A3-8051-A6B781CF0285}"/>
              </a:ext>
            </a:extLst>
          </p:cNvPr>
          <p:cNvGrpSpPr>
            <a:grpSpLocks/>
          </p:cNvGrpSpPr>
          <p:nvPr/>
        </p:nvGrpSpPr>
        <p:grpSpPr bwMode="auto">
          <a:xfrm>
            <a:off x="5929323" y="804788"/>
            <a:ext cx="2170114" cy="4035425"/>
            <a:chOff x="3692" y="1296"/>
            <a:chExt cx="1367" cy="2542"/>
          </a:xfrm>
        </p:grpSpPr>
        <p:sp>
          <p:nvSpPr>
            <p:cNvPr id="108" name="AutoShape 171">
              <a:extLst>
                <a:ext uri="{FF2B5EF4-FFF2-40B4-BE49-F238E27FC236}">
                  <a16:creationId xmlns:a16="http://schemas.microsoft.com/office/drawing/2014/main" id="{C251BEA8-EDBC-45D8-9914-88BD4C667952}"/>
                </a:ext>
              </a:extLst>
            </p:cNvPr>
            <p:cNvSpPr>
              <a:spLocks noChangeArrowheads="1"/>
            </p:cNvSpPr>
            <p:nvPr/>
          </p:nvSpPr>
          <p:spPr bwMode="gray">
            <a:xfrm>
              <a:off x="3696" y="1490"/>
              <a:ext cx="1363" cy="1800"/>
            </a:xfrm>
            <a:prstGeom prst="roundRect">
              <a:avLst>
                <a:gd name="adj" fmla="val 17509"/>
              </a:avLst>
            </a:prstGeom>
            <a:gradFill rotWithShape="1">
              <a:gsLst>
                <a:gs pos="0">
                  <a:srgbClr val="B59F43"/>
                </a:gs>
                <a:gs pos="100000">
                  <a:srgbClr val="8F8849"/>
                </a:gs>
              </a:gsLst>
              <a:lin ang="2700000" scaled="1"/>
            </a:gradFill>
            <a:ln w="9525">
              <a:noFill/>
              <a:round/>
              <a:headEnd/>
              <a:tailEnd/>
            </a:ln>
            <a:effectLst/>
          </p:spPr>
          <p:txBody>
            <a:bodyPr wrap="none" anchor="ctr"/>
            <a:lstStyle/>
            <a:p>
              <a:endParaRPr lang="zh-CN" altLang="en-US"/>
            </a:p>
          </p:txBody>
        </p:sp>
        <p:sp>
          <p:nvSpPr>
            <p:cNvPr id="110" name="AutoShape 172">
              <a:extLst>
                <a:ext uri="{FF2B5EF4-FFF2-40B4-BE49-F238E27FC236}">
                  <a16:creationId xmlns:a16="http://schemas.microsoft.com/office/drawing/2014/main" id="{6667491D-B8CB-4B9D-B6DF-86CE2738612A}"/>
                </a:ext>
              </a:extLst>
            </p:cNvPr>
            <p:cNvSpPr>
              <a:spLocks noChangeArrowheads="1"/>
            </p:cNvSpPr>
            <p:nvPr/>
          </p:nvSpPr>
          <p:spPr bwMode="gray">
            <a:xfrm>
              <a:off x="3692" y="1476"/>
              <a:ext cx="1322" cy="1766"/>
            </a:xfrm>
            <a:prstGeom prst="roundRect">
              <a:avLst>
                <a:gd name="adj" fmla="val 16667"/>
              </a:avLst>
            </a:prstGeom>
            <a:solidFill>
              <a:srgbClr val="E9E065"/>
            </a:solidFill>
            <a:ln w="9525">
              <a:noFill/>
              <a:round/>
              <a:headEnd/>
              <a:tailEnd/>
            </a:ln>
            <a:effectLst/>
          </p:spPr>
          <p:txBody>
            <a:bodyPr wrap="none" anchor="ctr"/>
            <a:lstStyle/>
            <a:p>
              <a:endParaRPr lang="zh-CN" altLang="en-US"/>
            </a:p>
          </p:txBody>
        </p:sp>
        <p:sp>
          <p:nvSpPr>
            <p:cNvPr id="111" name="AutoShape 173">
              <a:extLst>
                <a:ext uri="{FF2B5EF4-FFF2-40B4-BE49-F238E27FC236}">
                  <a16:creationId xmlns:a16="http://schemas.microsoft.com/office/drawing/2014/main" id="{018F93FF-59C3-4DDD-9CC3-2C51130125A7}"/>
                </a:ext>
              </a:extLst>
            </p:cNvPr>
            <p:cNvSpPr>
              <a:spLocks noChangeArrowheads="1"/>
            </p:cNvSpPr>
            <p:nvPr/>
          </p:nvSpPr>
          <p:spPr bwMode="gray">
            <a:xfrm>
              <a:off x="3728" y="2795"/>
              <a:ext cx="1304" cy="447"/>
            </a:xfrm>
            <a:prstGeom prst="roundRect">
              <a:avLst>
                <a:gd name="adj" fmla="val 50000"/>
              </a:avLst>
            </a:prstGeom>
            <a:gradFill rotWithShape="1">
              <a:gsLst>
                <a:gs pos="0">
                  <a:srgbClr val="E9E065"/>
                </a:gs>
                <a:gs pos="100000">
                  <a:srgbClr val="E9E065">
                    <a:gamma/>
                    <a:tint val="57647"/>
                    <a:invGamma/>
                  </a:srgbClr>
                </a:gs>
              </a:gsLst>
              <a:lin ang="5400000" scaled="1"/>
            </a:gradFill>
            <a:ln w="9525">
              <a:noFill/>
              <a:round/>
              <a:headEnd/>
              <a:tailEnd/>
            </a:ln>
            <a:effectLst/>
          </p:spPr>
          <p:txBody>
            <a:bodyPr wrap="none" anchor="ctr"/>
            <a:lstStyle/>
            <a:p>
              <a:endParaRPr lang="zh-CN" altLang="en-US"/>
            </a:p>
          </p:txBody>
        </p:sp>
        <p:sp>
          <p:nvSpPr>
            <p:cNvPr id="112" name="AutoShape 174">
              <a:extLst>
                <a:ext uri="{FF2B5EF4-FFF2-40B4-BE49-F238E27FC236}">
                  <a16:creationId xmlns:a16="http://schemas.microsoft.com/office/drawing/2014/main" id="{C5356261-3E36-47BF-A53C-DDF183AA16FC}"/>
                </a:ext>
              </a:extLst>
            </p:cNvPr>
            <p:cNvSpPr>
              <a:spLocks noChangeArrowheads="1"/>
            </p:cNvSpPr>
            <p:nvPr/>
          </p:nvSpPr>
          <p:spPr bwMode="gray">
            <a:xfrm>
              <a:off x="3728" y="1509"/>
              <a:ext cx="1304" cy="446"/>
            </a:xfrm>
            <a:prstGeom prst="roundRect">
              <a:avLst>
                <a:gd name="adj" fmla="val 50000"/>
              </a:avLst>
            </a:prstGeom>
            <a:gradFill rotWithShape="1">
              <a:gsLst>
                <a:gs pos="0">
                  <a:srgbClr val="E9E065">
                    <a:gamma/>
                    <a:tint val="33333"/>
                    <a:invGamma/>
                  </a:srgbClr>
                </a:gs>
                <a:gs pos="100000">
                  <a:srgbClr val="E9E065"/>
                </a:gs>
              </a:gsLst>
              <a:lin ang="5400000" scaled="1"/>
            </a:gradFill>
            <a:ln w="9525">
              <a:noFill/>
              <a:round/>
              <a:headEnd/>
              <a:tailEnd/>
            </a:ln>
            <a:effectLst/>
          </p:spPr>
          <p:txBody>
            <a:bodyPr wrap="none" anchor="ctr"/>
            <a:lstStyle/>
            <a:p>
              <a:endParaRPr lang="zh-CN" altLang="en-US"/>
            </a:p>
          </p:txBody>
        </p:sp>
        <p:grpSp>
          <p:nvGrpSpPr>
            <p:cNvPr id="113" name="Group 175">
              <a:extLst>
                <a:ext uri="{FF2B5EF4-FFF2-40B4-BE49-F238E27FC236}">
                  <a16:creationId xmlns:a16="http://schemas.microsoft.com/office/drawing/2014/main" id="{BF2BB7EC-9EFD-487D-A935-39CF488CFF93}"/>
                </a:ext>
              </a:extLst>
            </p:cNvPr>
            <p:cNvGrpSpPr>
              <a:grpSpLocks/>
            </p:cNvGrpSpPr>
            <p:nvPr/>
          </p:nvGrpSpPr>
          <p:grpSpPr bwMode="auto">
            <a:xfrm>
              <a:off x="4165" y="1296"/>
              <a:ext cx="405" cy="405"/>
              <a:chOff x="1289" y="582"/>
              <a:chExt cx="668" cy="668"/>
            </a:xfrm>
          </p:grpSpPr>
          <p:sp>
            <p:nvSpPr>
              <p:cNvPr id="118" name="Oval 176">
                <a:extLst>
                  <a:ext uri="{FF2B5EF4-FFF2-40B4-BE49-F238E27FC236}">
                    <a16:creationId xmlns:a16="http://schemas.microsoft.com/office/drawing/2014/main" id="{2DB21139-B829-496A-91B6-5A345A90DDCF}"/>
                  </a:ext>
                </a:extLst>
              </p:cNvPr>
              <p:cNvSpPr>
                <a:spLocks noChangeArrowheads="1"/>
              </p:cNvSpPr>
              <p:nvPr/>
            </p:nvSpPr>
            <p:spPr bwMode="gray">
              <a:xfrm>
                <a:off x="1289" y="582"/>
                <a:ext cx="668" cy="668"/>
              </a:xfrm>
              <a:prstGeom prst="ellipse">
                <a:avLst/>
              </a:prstGeom>
              <a:solidFill>
                <a:srgbClr val="333333"/>
              </a:solidFill>
              <a:ln w="38100" algn="ctr">
                <a:noFill/>
                <a:round/>
                <a:headEnd/>
                <a:tailEnd/>
              </a:ln>
              <a:effectLst/>
            </p:spPr>
            <p:txBody>
              <a:bodyPr anchor="ctr">
                <a:spAutoFit/>
              </a:bodyPr>
              <a:lstStyle/>
              <a:p>
                <a:endParaRPr lang="zh-CN" altLang="en-US"/>
              </a:p>
            </p:txBody>
          </p:sp>
          <p:sp>
            <p:nvSpPr>
              <p:cNvPr id="119" name="Oval 177">
                <a:extLst>
                  <a:ext uri="{FF2B5EF4-FFF2-40B4-BE49-F238E27FC236}">
                    <a16:creationId xmlns:a16="http://schemas.microsoft.com/office/drawing/2014/main" id="{02757B8D-83AE-4192-9018-9FF2F1A5C3F3}"/>
                  </a:ext>
                </a:extLst>
              </p:cNvPr>
              <p:cNvSpPr>
                <a:spLocks noChangeArrowheads="1"/>
              </p:cNvSpPr>
              <p:nvPr/>
            </p:nvSpPr>
            <p:spPr bwMode="gray">
              <a:xfrm>
                <a:off x="1296" y="587"/>
                <a:ext cx="646" cy="647"/>
              </a:xfrm>
              <a:prstGeom prst="ellipse">
                <a:avLst/>
              </a:prstGeom>
              <a:gradFill rotWithShape="1">
                <a:gsLst>
                  <a:gs pos="0">
                    <a:srgbClr val="D6E1E2">
                      <a:gamma/>
                      <a:shade val="46275"/>
                      <a:invGamma/>
                    </a:srgbClr>
                  </a:gs>
                  <a:gs pos="100000">
                    <a:srgbClr val="D6E1E2"/>
                  </a:gs>
                </a:gsLst>
                <a:lin ang="5400000" scaled="1"/>
              </a:gradFill>
              <a:ln w="9525" algn="ctr">
                <a:noFill/>
                <a:round/>
                <a:headEnd/>
                <a:tailEnd/>
              </a:ln>
              <a:effectLst/>
            </p:spPr>
            <p:txBody>
              <a:bodyPr vert="eaVert" wrap="none" anchor="ctr"/>
              <a:lstStyle/>
              <a:p>
                <a:endParaRPr lang="zh-CN" altLang="en-US"/>
              </a:p>
            </p:txBody>
          </p:sp>
          <p:sp>
            <p:nvSpPr>
              <p:cNvPr id="120" name="Oval 178">
                <a:extLst>
                  <a:ext uri="{FF2B5EF4-FFF2-40B4-BE49-F238E27FC236}">
                    <a16:creationId xmlns:a16="http://schemas.microsoft.com/office/drawing/2014/main" id="{08E7C2A3-B758-495F-B445-80AEC29FE343}"/>
                  </a:ext>
                </a:extLst>
              </p:cNvPr>
              <p:cNvSpPr>
                <a:spLocks noChangeArrowheads="1"/>
              </p:cNvSpPr>
              <p:nvPr/>
            </p:nvSpPr>
            <p:spPr bwMode="gray">
              <a:xfrm>
                <a:off x="1304" y="591"/>
                <a:ext cx="631" cy="631"/>
              </a:xfrm>
              <a:prstGeom prst="ellipse">
                <a:avLst/>
              </a:prstGeom>
              <a:gradFill rotWithShape="1">
                <a:gsLst>
                  <a:gs pos="0">
                    <a:srgbClr val="D6E1E2">
                      <a:alpha val="0"/>
                    </a:srgbClr>
                  </a:gs>
                  <a:gs pos="100000">
                    <a:srgbClr val="D6E1E2">
                      <a:gamma/>
                      <a:tint val="34902"/>
                      <a:invGamma/>
                    </a:srgbClr>
                  </a:gs>
                </a:gsLst>
                <a:lin ang="5400000" scaled="1"/>
              </a:gradFill>
              <a:ln w="9525" algn="ctr">
                <a:noFill/>
                <a:round/>
                <a:headEnd/>
                <a:tailEnd/>
              </a:ln>
              <a:effectLst/>
            </p:spPr>
            <p:txBody>
              <a:bodyPr vert="eaVert" wrap="none" anchor="ctr"/>
              <a:lstStyle/>
              <a:p>
                <a:endParaRPr lang="zh-CN" altLang="en-US"/>
              </a:p>
            </p:txBody>
          </p:sp>
          <p:sp>
            <p:nvSpPr>
              <p:cNvPr id="121" name="Oval 179">
                <a:extLst>
                  <a:ext uri="{FF2B5EF4-FFF2-40B4-BE49-F238E27FC236}">
                    <a16:creationId xmlns:a16="http://schemas.microsoft.com/office/drawing/2014/main" id="{7E593B37-D859-484B-93C4-7B55AAF4C2CE}"/>
                  </a:ext>
                </a:extLst>
              </p:cNvPr>
              <p:cNvSpPr>
                <a:spLocks noChangeArrowheads="1"/>
              </p:cNvSpPr>
              <p:nvPr/>
            </p:nvSpPr>
            <p:spPr bwMode="gray">
              <a:xfrm>
                <a:off x="1311" y="597"/>
                <a:ext cx="600" cy="589"/>
              </a:xfrm>
              <a:prstGeom prst="ellipse">
                <a:avLst/>
              </a:prstGeom>
              <a:gradFill rotWithShape="1">
                <a:gsLst>
                  <a:gs pos="0">
                    <a:srgbClr val="D6E1E2">
                      <a:gamma/>
                      <a:shade val="79216"/>
                      <a:invGamma/>
                    </a:srgbClr>
                  </a:gs>
                  <a:gs pos="100000">
                    <a:srgbClr val="D6E1E2">
                      <a:alpha val="48000"/>
                    </a:srgbClr>
                  </a:gs>
                </a:gsLst>
                <a:lin ang="5400000" scaled="1"/>
              </a:gradFill>
              <a:ln w="9525" algn="ctr">
                <a:noFill/>
                <a:round/>
                <a:headEnd/>
                <a:tailEnd/>
              </a:ln>
              <a:effectLst/>
            </p:spPr>
            <p:txBody>
              <a:bodyPr vert="eaVert" wrap="none" anchor="ctr"/>
              <a:lstStyle/>
              <a:p>
                <a:endParaRPr lang="zh-CN" altLang="en-US"/>
              </a:p>
            </p:txBody>
          </p:sp>
          <p:sp>
            <p:nvSpPr>
              <p:cNvPr id="122" name="Oval 180">
                <a:extLst>
                  <a:ext uri="{FF2B5EF4-FFF2-40B4-BE49-F238E27FC236}">
                    <a16:creationId xmlns:a16="http://schemas.microsoft.com/office/drawing/2014/main" id="{DBBE6D67-CFCB-4A22-BEB9-EC96252427EA}"/>
                  </a:ext>
                </a:extLst>
              </p:cNvPr>
              <p:cNvSpPr>
                <a:spLocks noChangeArrowheads="1"/>
              </p:cNvSpPr>
              <p:nvPr/>
            </p:nvSpPr>
            <p:spPr bwMode="gray">
              <a:xfrm>
                <a:off x="1346" y="613"/>
                <a:ext cx="533" cy="479"/>
              </a:xfrm>
              <a:prstGeom prst="ellipse">
                <a:avLst/>
              </a:prstGeom>
              <a:gradFill rotWithShape="1">
                <a:gsLst>
                  <a:gs pos="0">
                    <a:srgbClr val="D6E1E2">
                      <a:gamma/>
                      <a:tint val="0"/>
                      <a:invGamma/>
                    </a:srgbClr>
                  </a:gs>
                  <a:gs pos="100000">
                    <a:srgbClr val="D6E1E2">
                      <a:alpha val="38000"/>
                    </a:srgbClr>
                  </a:gs>
                </a:gsLst>
                <a:lin ang="5400000" scaled="1"/>
              </a:gradFill>
              <a:ln w="9525" algn="ctr">
                <a:noFill/>
                <a:round/>
                <a:headEnd/>
                <a:tailEnd/>
              </a:ln>
              <a:effectLst/>
            </p:spPr>
            <p:txBody>
              <a:bodyPr vert="eaVert" wrap="none" anchor="ctr"/>
              <a:lstStyle/>
              <a:p>
                <a:endParaRPr lang="zh-CN" altLang="en-US"/>
              </a:p>
            </p:txBody>
          </p:sp>
        </p:grpSp>
        <p:sp>
          <p:nvSpPr>
            <p:cNvPr id="114" name="Text Box 181">
              <a:extLst>
                <a:ext uri="{FF2B5EF4-FFF2-40B4-BE49-F238E27FC236}">
                  <a16:creationId xmlns:a16="http://schemas.microsoft.com/office/drawing/2014/main" id="{38FDB8FC-9A70-4EE2-B9AB-F47E2201C2AA}"/>
                </a:ext>
              </a:extLst>
            </p:cNvPr>
            <p:cNvSpPr txBox="1">
              <a:spLocks noChangeArrowheads="1"/>
            </p:cNvSpPr>
            <p:nvPr/>
          </p:nvSpPr>
          <p:spPr bwMode="gray">
            <a:xfrm>
              <a:off x="4252" y="1354"/>
              <a:ext cx="224" cy="291"/>
            </a:xfrm>
            <a:prstGeom prst="rect">
              <a:avLst/>
            </a:prstGeom>
            <a:noFill/>
            <a:ln w="9525" algn="ctr">
              <a:noFill/>
              <a:miter lim="800000"/>
              <a:headEnd/>
              <a:tailEnd/>
            </a:ln>
            <a:effectLst/>
          </p:spPr>
          <p:txBody>
            <a:bodyPr wrap="none">
              <a:spAutoFit/>
            </a:bodyPr>
            <a:lstStyle/>
            <a:p>
              <a:pPr algn="ctr"/>
              <a:r>
                <a:rPr lang="en-US" altLang="zh-CN" sz="2400" dirty="0">
                  <a:ea typeface="宋体" charset="-122"/>
                </a:rPr>
                <a:t>4</a:t>
              </a:r>
              <a:endParaRPr lang="en-US" altLang="zh-CN" dirty="0">
                <a:ea typeface="宋体" charset="-122"/>
              </a:endParaRPr>
            </a:p>
          </p:txBody>
        </p:sp>
        <p:sp>
          <p:nvSpPr>
            <p:cNvPr id="115" name="Text Box 182">
              <a:extLst>
                <a:ext uri="{FF2B5EF4-FFF2-40B4-BE49-F238E27FC236}">
                  <a16:creationId xmlns:a16="http://schemas.microsoft.com/office/drawing/2014/main" id="{1EE0A35C-A0A9-4ADE-938B-8C6BC33A57CC}"/>
                </a:ext>
              </a:extLst>
            </p:cNvPr>
            <p:cNvSpPr txBox="1">
              <a:spLocks noChangeArrowheads="1"/>
            </p:cNvSpPr>
            <p:nvPr/>
          </p:nvSpPr>
          <p:spPr bwMode="gray">
            <a:xfrm>
              <a:off x="3692" y="1926"/>
              <a:ext cx="1296" cy="1105"/>
            </a:xfrm>
            <a:prstGeom prst="rect">
              <a:avLst/>
            </a:prstGeom>
            <a:noFill/>
            <a:ln w="9525" algn="ctr">
              <a:noFill/>
              <a:miter lim="800000"/>
              <a:headEnd/>
              <a:tailEnd/>
            </a:ln>
            <a:effectLst/>
          </p:spPr>
          <p:txBody>
            <a:bodyPr wrap="square">
              <a:spAutoFit/>
            </a:bodyPr>
            <a:lstStyle/>
            <a:p>
              <a:pPr algn="ctr"/>
              <a:r>
                <a:rPr lang="zh-CN" altLang="en-US" dirty="0">
                  <a:latin typeface="+mn-ea"/>
                </a:rPr>
                <a:t>发表学术论文</a:t>
              </a:r>
              <a:endParaRPr lang="en-US" altLang="zh-CN" dirty="0">
                <a:latin typeface="+mn-ea"/>
              </a:endParaRPr>
            </a:p>
            <a:p>
              <a:pPr algn="ctr"/>
              <a:r>
                <a:rPr lang="zh-CN" altLang="en-US" dirty="0">
                  <a:latin typeface="+mn-ea"/>
                </a:rPr>
                <a:t>申请专利</a:t>
              </a:r>
              <a:endParaRPr lang="en-US" altLang="zh-CN" dirty="0">
                <a:latin typeface="+mn-ea"/>
              </a:endParaRPr>
            </a:p>
            <a:p>
              <a:pPr algn="ctr"/>
              <a:r>
                <a:rPr lang="zh-CN" altLang="en-US" dirty="0">
                  <a:latin typeface="+mn-ea"/>
                </a:rPr>
                <a:t>基金项目</a:t>
              </a:r>
              <a:endParaRPr lang="en-US" altLang="zh-CN" dirty="0">
                <a:latin typeface="+mn-ea"/>
              </a:endParaRPr>
            </a:p>
            <a:p>
              <a:pPr algn="ctr"/>
              <a:endParaRPr lang="en-US" altLang="zh-CN" dirty="0">
                <a:latin typeface="+mn-ea"/>
              </a:endParaRPr>
            </a:p>
            <a:p>
              <a:pPr algn="ctr"/>
              <a:r>
                <a:rPr lang="zh-CN" altLang="en-US" dirty="0">
                  <a:latin typeface="+mn-ea"/>
                </a:rPr>
                <a:t>撰写博士论文</a:t>
              </a:r>
              <a:endParaRPr lang="en-US" altLang="zh-CN" dirty="0">
                <a:latin typeface="+mn-ea"/>
              </a:endParaRPr>
            </a:p>
            <a:p>
              <a:pPr algn="ctr"/>
              <a:r>
                <a:rPr lang="zh-CN" altLang="en-US" dirty="0">
                  <a:latin typeface="+mn-ea"/>
                </a:rPr>
                <a:t>准备答辩</a:t>
              </a:r>
              <a:endParaRPr lang="en-US" altLang="zh-CN" dirty="0">
                <a:latin typeface="+mn-ea"/>
              </a:endParaRPr>
            </a:p>
          </p:txBody>
        </p:sp>
        <p:sp>
          <p:nvSpPr>
            <p:cNvPr id="116" name="AutoShape 183">
              <a:extLst>
                <a:ext uri="{FF2B5EF4-FFF2-40B4-BE49-F238E27FC236}">
                  <a16:creationId xmlns:a16="http://schemas.microsoft.com/office/drawing/2014/main" id="{F6F96165-A17E-4820-BA36-5B657D6AEDBA}"/>
                </a:ext>
              </a:extLst>
            </p:cNvPr>
            <p:cNvSpPr>
              <a:spLocks noChangeArrowheads="1"/>
            </p:cNvSpPr>
            <p:nvPr/>
          </p:nvSpPr>
          <p:spPr bwMode="gray">
            <a:xfrm>
              <a:off x="3692" y="3290"/>
              <a:ext cx="1363" cy="548"/>
            </a:xfrm>
            <a:prstGeom prst="roundRect">
              <a:avLst>
                <a:gd name="adj" fmla="val 40389"/>
              </a:avLst>
            </a:prstGeom>
            <a:gradFill rotWithShape="1">
              <a:gsLst>
                <a:gs pos="0">
                  <a:srgbClr val="78A4BC"/>
                </a:gs>
                <a:gs pos="100000">
                  <a:schemeClr val="bg1"/>
                </a:gs>
              </a:gsLst>
              <a:lin ang="5400000" scaled="1"/>
            </a:gradFill>
            <a:ln w="9525">
              <a:noFill/>
              <a:round/>
              <a:headEnd/>
              <a:tailEnd/>
            </a:ln>
            <a:effectLst/>
          </p:spPr>
          <p:txBody>
            <a:bodyPr wrap="none" anchor="ctr"/>
            <a:lstStyle/>
            <a:p>
              <a:endParaRPr lang="zh-CN" altLang="en-US"/>
            </a:p>
          </p:txBody>
        </p:sp>
        <p:sp>
          <p:nvSpPr>
            <p:cNvPr id="117" name="AutoShape 184">
              <a:extLst>
                <a:ext uri="{FF2B5EF4-FFF2-40B4-BE49-F238E27FC236}">
                  <a16:creationId xmlns:a16="http://schemas.microsoft.com/office/drawing/2014/main" id="{02D4831C-9F2B-4EAC-9AFA-EFCCCEFC32B9}"/>
                </a:ext>
              </a:extLst>
            </p:cNvPr>
            <p:cNvSpPr>
              <a:spLocks noChangeArrowheads="1"/>
            </p:cNvSpPr>
            <p:nvPr/>
          </p:nvSpPr>
          <p:spPr bwMode="gray">
            <a:xfrm>
              <a:off x="3720" y="3305"/>
              <a:ext cx="1304" cy="487"/>
            </a:xfrm>
            <a:prstGeom prst="roundRect">
              <a:avLst>
                <a:gd name="adj" fmla="val 50000"/>
              </a:avLst>
            </a:prstGeom>
            <a:gradFill rotWithShape="1">
              <a:gsLst>
                <a:gs pos="0">
                  <a:srgbClr val="9DBDB2"/>
                </a:gs>
                <a:gs pos="100000">
                  <a:srgbClr val="FFFFFF"/>
                </a:gs>
              </a:gsLst>
              <a:lin ang="5400000" scaled="1"/>
            </a:gradFill>
            <a:ln w="9525">
              <a:noFill/>
              <a:round/>
              <a:headEnd/>
              <a:tailEnd/>
            </a:ln>
            <a:effectLst/>
          </p:spPr>
          <p:txBody>
            <a:bodyPr wrap="none" anchor="ctr"/>
            <a:lstStyle/>
            <a:p>
              <a:endParaRPr lang="zh-CN" altLang="en-US"/>
            </a:p>
          </p:txBody>
        </p:sp>
      </p:grpSp>
    </p:spTree>
    <p:custDataLst>
      <p:tags r:id="rId1"/>
    </p:custDataLst>
  </p:cSld>
  <p:clrMapOvr>
    <a:masterClrMapping/>
  </p:clrMapOvr>
  <mc:AlternateContent xmlns:mc="http://schemas.openxmlformats.org/markup-compatibility/2006">
    <mc:Choice xmlns:p14="http://schemas.microsoft.com/office/powerpoint/2010/main" Requires="p14">
      <p:transition p14:dur="0" advTm="53091"/>
    </mc:Choice>
    <mc:Fallback>
      <p:transition advTm="5309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2" presetClass="entr" presetSubtype="4" fill="hold" nodeType="withEffect">
                                  <p:stCondLst>
                                    <p:cond delay="0"/>
                                  </p:stCondLst>
                                  <p:childTnLst>
                                    <p:set>
                                      <p:cBhvr>
                                        <p:cTn id="6" dur="1" fill="hold">
                                          <p:stCondLst>
                                            <p:cond delay="0"/>
                                          </p:stCondLst>
                                        </p:cTn>
                                        <p:tgtEl>
                                          <p:spTgt spid="43"/>
                                        </p:tgtEl>
                                        <p:attrNameLst>
                                          <p:attrName>style.visibility</p:attrName>
                                        </p:attrNameLst>
                                      </p:cBhvr>
                                      <p:to>
                                        <p:strVal val="visible"/>
                                      </p:to>
                                    </p:set>
                                    <p:animEffect transition="in" filter="slide(fromBottom)">
                                      <p:cBhvr>
                                        <p:cTn id="7" dur="500"/>
                                        <p:tgtEl>
                                          <p:spTgt spid="43"/>
                                        </p:tgtEl>
                                      </p:cBhvr>
                                    </p:animEffect>
                                  </p:childTnLst>
                                </p:cTn>
                              </p:par>
                            </p:childTnLst>
                          </p:cTn>
                        </p:par>
                      </p:childTnLst>
                    </p:cTn>
                  </p:par>
                  <p:par>
                    <p:cTn id="8" fill="hold">
                      <p:stCondLst>
                        <p:cond delay="indefinite"/>
                      </p:stCondLst>
                      <p:childTnLst>
                        <p:par>
                          <p:cTn id="9" fill="hold">
                            <p:stCondLst>
                              <p:cond delay="0"/>
                            </p:stCondLst>
                            <p:childTnLst>
                              <p:par>
                                <p:cTn id="10" presetID="12" presetClass="entr" presetSubtype="4" fill="hold" nodeType="clickEffect">
                                  <p:stCondLst>
                                    <p:cond delay="0"/>
                                  </p:stCondLst>
                                  <p:childTnLst>
                                    <p:set>
                                      <p:cBhvr>
                                        <p:cTn id="11" dur="1" fill="hold">
                                          <p:stCondLst>
                                            <p:cond delay="0"/>
                                          </p:stCondLst>
                                        </p:cTn>
                                        <p:tgtEl>
                                          <p:spTgt spid="58"/>
                                        </p:tgtEl>
                                        <p:attrNameLst>
                                          <p:attrName>style.visibility</p:attrName>
                                        </p:attrNameLst>
                                      </p:cBhvr>
                                      <p:to>
                                        <p:strVal val="visible"/>
                                      </p:to>
                                    </p:set>
                                    <p:animEffect transition="in" filter="slide(fromBottom)">
                                      <p:cBhvr>
                                        <p:cTn id="12" dur="500"/>
                                        <p:tgtEl>
                                          <p:spTgt spid="58"/>
                                        </p:tgtEl>
                                      </p:cBhvr>
                                    </p:animEffect>
                                  </p:childTnLst>
                                </p:cTn>
                              </p:par>
                            </p:childTnLst>
                          </p:cTn>
                        </p:par>
                      </p:childTnLst>
                    </p:cTn>
                  </p:par>
                  <p:par>
                    <p:cTn id="13" fill="hold">
                      <p:stCondLst>
                        <p:cond delay="indefinite"/>
                      </p:stCondLst>
                      <p:childTnLst>
                        <p:par>
                          <p:cTn id="14" fill="hold">
                            <p:stCondLst>
                              <p:cond delay="0"/>
                            </p:stCondLst>
                            <p:childTnLst>
                              <p:par>
                                <p:cTn id="15" presetID="12" presetClass="entr" presetSubtype="4" fill="hold" nodeType="clickEffect">
                                  <p:stCondLst>
                                    <p:cond delay="0"/>
                                  </p:stCondLst>
                                  <p:childTnLst>
                                    <p:set>
                                      <p:cBhvr>
                                        <p:cTn id="16" dur="1" fill="hold">
                                          <p:stCondLst>
                                            <p:cond delay="0"/>
                                          </p:stCondLst>
                                        </p:cTn>
                                        <p:tgtEl>
                                          <p:spTgt spid="100"/>
                                        </p:tgtEl>
                                        <p:attrNameLst>
                                          <p:attrName>style.visibility</p:attrName>
                                        </p:attrNameLst>
                                      </p:cBhvr>
                                      <p:to>
                                        <p:strVal val="visible"/>
                                      </p:to>
                                    </p:set>
                                    <p:animEffect transition="in" filter="slide(fromBottom)">
                                      <p:cBhvr>
                                        <p:cTn id="17" dur="500"/>
                                        <p:tgtEl>
                                          <p:spTgt spid="10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平行四边形 1"/>
          <p:cNvSpPr/>
          <p:nvPr/>
        </p:nvSpPr>
        <p:spPr>
          <a:xfrm>
            <a:off x="6327058" y="1"/>
            <a:ext cx="1747685" cy="2920181"/>
          </a:xfrm>
          <a:prstGeom prst="parallelogram">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3" name="平行四边形 2"/>
          <p:cNvSpPr/>
          <p:nvPr/>
        </p:nvSpPr>
        <p:spPr>
          <a:xfrm>
            <a:off x="6703141" y="1017639"/>
            <a:ext cx="1747685" cy="2920181"/>
          </a:xfrm>
          <a:prstGeom prst="parallelogram">
            <a:avLst/>
          </a:prstGeom>
          <a:solidFill>
            <a:srgbClr val="002060">
              <a:alpha val="84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68580" tIns="34290" rIns="68580" bIns="34290" numCol="1" spcCol="0" rtlCol="0" fromWordArt="0" anchor="ctr" anchorCtr="0" forceAA="0" compatLnSpc="1">
            <a:noAutofit/>
          </a:bodyPr>
          <a:lstStyle/>
          <a:p>
            <a:pPr algn="ctr"/>
            <a:endParaRPr lang="zh-CN" altLang="en-US" sz="1015"/>
          </a:p>
        </p:txBody>
      </p:sp>
      <p:sp>
        <p:nvSpPr>
          <p:cNvPr id="4" name="文本框 3"/>
          <p:cNvSpPr txBox="1"/>
          <p:nvPr/>
        </p:nvSpPr>
        <p:spPr>
          <a:xfrm>
            <a:off x="1245501" y="1503472"/>
            <a:ext cx="4557252" cy="706755"/>
          </a:xfrm>
          <a:prstGeom prst="rect">
            <a:avLst/>
          </a:prstGeom>
          <a:noFill/>
        </p:spPr>
        <p:txBody>
          <a:bodyPr wrap="square" rtlCol="0">
            <a:spAutoFit/>
          </a:bodyPr>
          <a:lstStyle/>
          <a:p>
            <a:pPr algn="ctr"/>
            <a:r>
              <a:rPr lang="zh-CN" altLang="en-US" sz="4000" b="1" spc="450" dirty="0">
                <a:solidFill>
                  <a:srgbClr val="002060"/>
                </a:solidFill>
                <a:latin typeface="微软雅黑" panose="020B0503020204020204" pitchFamily="34" charset="-122"/>
                <a:ea typeface="微软雅黑" panose="020B0503020204020204" pitchFamily="34" charset="-122"/>
              </a:rPr>
              <a:t>谢谢老师！</a:t>
            </a:r>
          </a:p>
        </p:txBody>
      </p:sp>
      <p:sp>
        <p:nvSpPr>
          <p:cNvPr id="7" name="Freeform 7"/>
          <p:cNvSpPr>
            <a:spLocks noEditPoints="1"/>
          </p:cNvSpPr>
          <p:nvPr/>
        </p:nvSpPr>
        <p:spPr bwMode="auto">
          <a:xfrm>
            <a:off x="2111802" y="3654093"/>
            <a:ext cx="252000" cy="252000"/>
          </a:xfrm>
          <a:custGeom>
            <a:avLst/>
            <a:gdLst>
              <a:gd name="T0" fmla="*/ 661 w 904"/>
              <a:gd name="T1" fmla="*/ 461 h 905"/>
              <a:gd name="T2" fmla="*/ 661 w 904"/>
              <a:gd name="T3" fmla="*/ 339 h 905"/>
              <a:gd name="T4" fmla="*/ 605 w 904"/>
              <a:gd name="T5" fmla="*/ 339 h 905"/>
              <a:gd name="T6" fmla="*/ 605 w 904"/>
              <a:gd name="T7" fmla="*/ 461 h 905"/>
              <a:gd name="T8" fmla="*/ 456 w 904"/>
              <a:gd name="T9" fmla="*/ 610 h 905"/>
              <a:gd name="T10" fmla="*/ 453 w 904"/>
              <a:gd name="T11" fmla="*/ 610 h 905"/>
              <a:gd name="T12" fmla="*/ 452 w 904"/>
              <a:gd name="T13" fmla="*/ 610 h 905"/>
              <a:gd name="T14" fmla="*/ 451 w 904"/>
              <a:gd name="T15" fmla="*/ 610 h 905"/>
              <a:gd name="T16" fmla="*/ 448 w 904"/>
              <a:gd name="T17" fmla="*/ 610 h 905"/>
              <a:gd name="T18" fmla="*/ 299 w 904"/>
              <a:gd name="T19" fmla="*/ 461 h 905"/>
              <a:gd name="T20" fmla="*/ 299 w 904"/>
              <a:gd name="T21" fmla="*/ 339 h 905"/>
              <a:gd name="T22" fmla="*/ 244 w 904"/>
              <a:gd name="T23" fmla="*/ 339 h 905"/>
              <a:gd name="T24" fmla="*/ 244 w 904"/>
              <a:gd name="T25" fmla="*/ 461 h 905"/>
              <a:gd name="T26" fmla="*/ 419 w 904"/>
              <a:gd name="T27" fmla="*/ 664 h 905"/>
              <a:gd name="T28" fmla="*/ 419 w 904"/>
              <a:gd name="T29" fmla="*/ 752 h 905"/>
              <a:gd name="T30" fmla="*/ 295 w 904"/>
              <a:gd name="T31" fmla="*/ 787 h 905"/>
              <a:gd name="T32" fmla="*/ 610 w 904"/>
              <a:gd name="T33" fmla="*/ 787 h 905"/>
              <a:gd name="T34" fmla="*/ 484 w 904"/>
              <a:gd name="T35" fmla="*/ 751 h 905"/>
              <a:gd name="T36" fmla="*/ 484 w 904"/>
              <a:gd name="T37" fmla="*/ 664 h 905"/>
              <a:gd name="T38" fmla="*/ 661 w 904"/>
              <a:gd name="T39" fmla="*/ 461 h 905"/>
              <a:gd name="T40" fmla="*/ 450 w 904"/>
              <a:gd name="T41" fmla="*/ 558 h 905"/>
              <a:gd name="T42" fmla="*/ 452 w 904"/>
              <a:gd name="T43" fmla="*/ 558 h 905"/>
              <a:gd name="T44" fmla="*/ 454 w 904"/>
              <a:gd name="T45" fmla="*/ 558 h 905"/>
              <a:gd name="T46" fmla="*/ 554 w 904"/>
              <a:gd name="T47" fmla="*/ 459 h 905"/>
              <a:gd name="T48" fmla="*/ 554 w 904"/>
              <a:gd name="T49" fmla="*/ 218 h 905"/>
              <a:gd name="T50" fmla="*/ 454 w 904"/>
              <a:gd name="T51" fmla="*/ 118 h 905"/>
              <a:gd name="T52" fmla="*/ 452 w 904"/>
              <a:gd name="T53" fmla="*/ 118 h 905"/>
              <a:gd name="T54" fmla="*/ 450 w 904"/>
              <a:gd name="T55" fmla="*/ 118 h 905"/>
              <a:gd name="T56" fmla="*/ 351 w 904"/>
              <a:gd name="T57" fmla="*/ 218 h 905"/>
              <a:gd name="T58" fmla="*/ 351 w 904"/>
              <a:gd name="T59" fmla="*/ 459 h 905"/>
              <a:gd name="T60" fmla="*/ 450 w 904"/>
              <a:gd name="T61" fmla="*/ 558 h 905"/>
              <a:gd name="T62" fmla="*/ 452 w 904"/>
              <a:gd name="T63" fmla="*/ 0 h 905"/>
              <a:gd name="T64" fmla="*/ 904 w 904"/>
              <a:gd name="T65" fmla="*/ 453 h 905"/>
              <a:gd name="T66" fmla="*/ 452 w 904"/>
              <a:gd name="T67" fmla="*/ 905 h 905"/>
              <a:gd name="T68" fmla="*/ 0 w 904"/>
              <a:gd name="T69" fmla="*/ 453 h 905"/>
              <a:gd name="T70" fmla="*/ 452 w 904"/>
              <a:gd name="T71" fmla="*/ 0 h 90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904" h="905">
                <a:moveTo>
                  <a:pt x="661" y="461"/>
                </a:moveTo>
                <a:lnTo>
                  <a:pt x="661" y="339"/>
                </a:lnTo>
                <a:cubicBezTo>
                  <a:pt x="661" y="304"/>
                  <a:pt x="605" y="304"/>
                  <a:pt x="605" y="339"/>
                </a:cubicBezTo>
                <a:lnTo>
                  <a:pt x="605" y="461"/>
                </a:lnTo>
                <a:cubicBezTo>
                  <a:pt x="605" y="543"/>
                  <a:pt x="538" y="610"/>
                  <a:pt x="456" y="610"/>
                </a:cubicBezTo>
                <a:cubicBezTo>
                  <a:pt x="455" y="610"/>
                  <a:pt x="454" y="610"/>
                  <a:pt x="453" y="610"/>
                </a:cubicBezTo>
                <a:lnTo>
                  <a:pt x="452" y="610"/>
                </a:lnTo>
                <a:lnTo>
                  <a:pt x="451" y="610"/>
                </a:lnTo>
                <a:cubicBezTo>
                  <a:pt x="450" y="610"/>
                  <a:pt x="449" y="610"/>
                  <a:pt x="448" y="610"/>
                </a:cubicBezTo>
                <a:cubicBezTo>
                  <a:pt x="366" y="610"/>
                  <a:pt x="299" y="543"/>
                  <a:pt x="299" y="461"/>
                </a:cubicBezTo>
                <a:lnTo>
                  <a:pt x="299" y="339"/>
                </a:lnTo>
                <a:cubicBezTo>
                  <a:pt x="299" y="304"/>
                  <a:pt x="244" y="304"/>
                  <a:pt x="244" y="339"/>
                </a:cubicBezTo>
                <a:cubicBezTo>
                  <a:pt x="244" y="355"/>
                  <a:pt x="244" y="461"/>
                  <a:pt x="244" y="461"/>
                </a:cubicBezTo>
                <a:cubicBezTo>
                  <a:pt x="244" y="564"/>
                  <a:pt x="320" y="650"/>
                  <a:pt x="419" y="664"/>
                </a:cubicBezTo>
                <a:lnTo>
                  <a:pt x="419" y="752"/>
                </a:lnTo>
                <a:lnTo>
                  <a:pt x="295" y="787"/>
                </a:lnTo>
                <a:lnTo>
                  <a:pt x="610" y="787"/>
                </a:lnTo>
                <a:lnTo>
                  <a:pt x="484" y="751"/>
                </a:lnTo>
                <a:lnTo>
                  <a:pt x="484" y="664"/>
                </a:lnTo>
                <a:cubicBezTo>
                  <a:pt x="584" y="650"/>
                  <a:pt x="661" y="564"/>
                  <a:pt x="661" y="461"/>
                </a:cubicBezTo>
                <a:close/>
                <a:moveTo>
                  <a:pt x="450" y="558"/>
                </a:moveTo>
                <a:cubicBezTo>
                  <a:pt x="451" y="558"/>
                  <a:pt x="451" y="558"/>
                  <a:pt x="452" y="558"/>
                </a:cubicBezTo>
                <a:cubicBezTo>
                  <a:pt x="453" y="558"/>
                  <a:pt x="453" y="558"/>
                  <a:pt x="454" y="558"/>
                </a:cubicBezTo>
                <a:cubicBezTo>
                  <a:pt x="509" y="558"/>
                  <a:pt x="554" y="514"/>
                  <a:pt x="554" y="459"/>
                </a:cubicBezTo>
                <a:lnTo>
                  <a:pt x="554" y="218"/>
                </a:lnTo>
                <a:cubicBezTo>
                  <a:pt x="554" y="163"/>
                  <a:pt x="509" y="118"/>
                  <a:pt x="454" y="118"/>
                </a:cubicBezTo>
                <a:cubicBezTo>
                  <a:pt x="453" y="118"/>
                  <a:pt x="453" y="118"/>
                  <a:pt x="452" y="118"/>
                </a:cubicBezTo>
                <a:cubicBezTo>
                  <a:pt x="452" y="118"/>
                  <a:pt x="451" y="118"/>
                  <a:pt x="450" y="118"/>
                </a:cubicBezTo>
                <a:cubicBezTo>
                  <a:pt x="395" y="118"/>
                  <a:pt x="351" y="163"/>
                  <a:pt x="351" y="218"/>
                </a:cubicBezTo>
                <a:lnTo>
                  <a:pt x="351" y="459"/>
                </a:lnTo>
                <a:cubicBezTo>
                  <a:pt x="351" y="514"/>
                  <a:pt x="395" y="558"/>
                  <a:pt x="450" y="558"/>
                </a:cubicBezTo>
                <a:close/>
                <a:moveTo>
                  <a:pt x="452" y="0"/>
                </a:moveTo>
                <a:cubicBezTo>
                  <a:pt x="702" y="0"/>
                  <a:pt x="904" y="203"/>
                  <a:pt x="904" y="453"/>
                </a:cubicBezTo>
                <a:cubicBezTo>
                  <a:pt x="904" y="702"/>
                  <a:pt x="702" y="905"/>
                  <a:pt x="452" y="905"/>
                </a:cubicBezTo>
                <a:cubicBezTo>
                  <a:pt x="202" y="905"/>
                  <a:pt x="0" y="702"/>
                  <a:pt x="0" y="453"/>
                </a:cubicBezTo>
                <a:cubicBezTo>
                  <a:pt x="0" y="203"/>
                  <a:pt x="202" y="0"/>
                  <a:pt x="452" y="0"/>
                </a:cubicBezTo>
                <a:close/>
              </a:path>
            </a:pathLst>
          </a:custGeom>
          <a:solidFill>
            <a:srgbClr val="0070C0"/>
          </a:solidFill>
          <a:ln>
            <a:noFill/>
          </a:ln>
        </p:spPr>
        <p:txBody>
          <a:bodyPr vert="horz" wrap="square" lIns="68562" tIns="34281" rIns="68562" bIns="34281" numCol="1" anchor="t" anchorCtr="0" compatLnSpc="1"/>
          <a:lstStyle/>
          <a:p>
            <a:endParaRPr lang="zh-CN" altLang="en-US">
              <a:solidFill>
                <a:schemeClr val="bg1"/>
              </a:solidFill>
            </a:endParaRPr>
          </a:p>
        </p:txBody>
      </p:sp>
      <p:sp>
        <p:nvSpPr>
          <p:cNvPr id="8" name="TextBox 7"/>
          <p:cNvSpPr txBox="1"/>
          <p:nvPr/>
        </p:nvSpPr>
        <p:spPr>
          <a:xfrm>
            <a:off x="2423115" y="3622367"/>
            <a:ext cx="754016" cy="315453"/>
          </a:xfrm>
          <a:prstGeom prst="rect">
            <a:avLst/>
          </a:prstGeom>
          <a:noFill/>
        </p:spPr>
        <p:txBody>
          <a:bodyPr wrap="none" lIns="68562" tIns="34281" rIns="68562" bIns="34281" rtlCol="0">
            <a:spAutoFit/>
          </a:bodyPr>
          <a:lstStyle>
            <a:defPPr>
              <a:defRPr lang="zh-CN"/>
            </a:defPPr>
            <a:lvl1pPr>
              <a:defRPr sz="2000">
                <a:solidFill>
                  <a:schemeClr val="accent2"/>
                </a:solidFill>
                <a:latin typeface="+mn-ea"/>
                <a:ea typeface="+mn-ea"/>
              </a:defRPr>
            </a:lvl1pPr>
          </a:lstStyle>
          <a:p>
            <a:r>
              <a:rPr lang="zh-CN" altLang="en-US" sz="1600" dirty="0">
                <a:solidFill>
                  <a:schemeClr val="tx1">
                    <a:lumMod val="65000"/>
                    <a:lumOff val="35000"/>
                  </a:schemeClr>
                </a:solidFill>
                <a:latin typeface="微软雅黑" panose="020B0503020204020204" pitchFamily="34" charset="-122"/>
                <a:ea typeface="微软雅黑" panose="020B0503020204020204" pitchFamily="34" charset="-122"/>
              </a:rPr>
              <a:t>李冰川</a:t>
            </a:r>
          </a:p>
        </p:txBody>
      </p:sp>
    </p:spTree>
  </p:cSld>
  <p:clrMapOvr>
    <a:masterClrMapping/>
  </p:clrMapOvr>
  <mc:AlternateContent xmlns:mc="http://schemas.openxmlformats.org/markup-compatibility/2006">
    <mc:Choice xmlns:p14="http://schemas.microsoft.com/office/powerpoint/2010/main" Requires="p14">
      <p:transition p14:dur="0" advTm="3681"/>
    </mc:Choice>
    <mc:Fallback>
      <p:transition advTm="3681"/>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4</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pic>
        <p:nvPicPr>
          <p:cNvPr id="7" name="图片 6"/>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84295" y="762635"/>
            <a:ext cx="848995" cy="848995"/>
          </a:xfrm>
          <a:prstGeom prst="rect">
            <a:avLst/>
          </a:prstGeom>
        </p:spPr>
      </p:pic>
      <p:pic>
        <p:nvPicPr>
          <p:cNvPr id="10" name="图片 9"/>
          <p:cNvPicPr>
            <a:picLocks noChangeAspect="1"/>
          </p:cNvPicPr>
          <p:nvPr/>
        </p:nvPicPr>
        <p:blipFill>
          <a:blip r:embed="rId6">
            <a:extLst>
              <a:ext uri="{28A0092B-C50C-407E-A947-70E740481C1C}">
                <a14:useLocalDpi xmlns:a14="http://schemas.microsoft.com/office/drawing/2010/main" val="0"/>
              </a:ext>
            </a:extLst>
          </a:blip>
          <a:srcRect/>
          <a:stretch/>
        </p:blipFill>
        <p:spPr>
          <a:xfrm>
            <a:off x="2359437" y="1611630"/>
            <a:ext cx="3899346" cy="2601595"/>
          </a:xfrm>
          <a:prstGeom prst="rect">
            <a:avLst/>
          </a:prstGeom>
        </p:spPr>
      </p:pic>
      <p:sp>
        <p:nvSpPr>
          <p:cNvPr id="11" name="文本框 10"/>
          <p:cNvSpPr txBox="1"/>
          <p:nvPr/>
        </p:nvSpPr>
        <p:spPr>
          <a:xfrm>
            <a:off x="2343785" y="4538980"/>
            <a:ext cx="5531485" cy="523220"/>
          </a:xfrm>
          <a:prstGeom prst="rect">
            <a:avLst/>
          </a:prstGeom>
          <a:noFill/>
        </p:spPr>
        <p:txBody>
          <a:bodyPr wrap="square" rtlCol="0">
            <a:spAutoFit/>
          </a:bodyPr>
          <a:lstStyle/>
          <a:p>
            <a:r>
              <a:rPr lang="zh-CN" altLang="en-US" sz="1400" b="1" dirty="0">
                <a:solidFill>
                  <a:schemeClr val="tx1"/>
                </a:solidFill>
                <a:latin typeface="微软雅黑" panose="020B0503020204020204" pitchFamily="34" charset="-122"/>
                <a:ea typeface="微软雅黑" panose="020B0503020204020204" pitchFamily="34" charset="-122"/>
                <a:sym typeface="+mn-ea"/>
              </a:rPr>
              <a:t>京北方信息技术股份有限公司； （</a:t>
            </a:r>
            <a:r>
              <a:rPr lang="en-US" altLang="zh-CN" sz="1400" b="1" dirty="0" err="1">
                <a:solidFill>
                  <a:schemeClr val="tx1"/>
                </a:solidFill>
                <a:latin typeface="微软雅黑" panose="020B0503020204020204" pitchFamily="34" charset="-122"/>
                <a:ea typeface="微软雅黑" panose="020B0503020204020204" pitchFamily="34" charset="-122"/>
                <a:sym typeface="+mn-ea"/>
              </a:rPr>
              <a:t>JavaWeb</a:t>
            </a:r>
            <a:r>
              <a:rPr lang="zh-CN" altLang="en-US" sz="1400" b="1" dirty="0">
                <a:solidFill>
                  <a:schemeClr val="tx1"/>
                </a:solidFill>
                <a:latin typeface="微软雅黑" panose="020B0503020204020204" pitchFamily="34" charset="-122"/>
                <a:ea typeface="微软雅黑" panose="020B0503020204020204" pitchFamily="34" charset="-122"/>
                <a:sym typeface="+mn-ea"/>
              </a:rPr>
              <a:t>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a:p>
            <a:r>
              <a:rPr lang="zh-CN" altLang="en-US" sz="1400" b="1" dirty="0">
                <a:solidFill>
                  <a:schemeClr val="tx1"/>
                </a:solidFill>
                <a:latin typeface="微软雅黑" panose="020B0503020204020204" pitchFamily="34" charset="-122"/>
                <a:ea typeface="微软雅黑" panose="020B0503020204020204" pitchFamily="34" charset="-122"/>
                <a:sym typeface="+mn-ea"/>
              </a:rPr>
              <a:t>瑞达期货股份有限公司</a:t>
            </a:r>
            <a:r>
              <a:rPr lang="en-US" altLang="zh-CN" sz="1400" b="1" dirty="0">
                <a:solidFill>
                  <a:schemeClr val="tx1"/>
                </a:solidFill>
                <a:latin typeface="微软雅黑" panose="020B0503020204020204" pitchFamily="34" charset="-122"/>
                <a:ea typeface="微软雅黑" panose="020B0503020204020204" pitchFamily="34" charset="-122"/>
                <a:sym typeface="+mn-ea"/>
              </a:rPr>
              <a:t>;</a:t>
            </a:r>
            <a:r>
              <a:rPr lang="zh-CN" altLang="en-US" sz="1400" b="1" dirty="0">
                <a:solidFill>
                  <a:schemeClr val="tx1"/>
                </a:solidFill>
                <a:latin typeface="微软雅黑" panose="020B0503020204020204" pitchFamily="34" charset="-122"/>
                <a:ea typeface="微软雅黑" panose="020B0503020204020204" pitchFamily="34" charset="-122"/>
                <a:sym typeface="+mn-ea"/>
              </a:rPr>
              <a:t>（</a:t>
            </a:r>
            <a:r>
              <a:rPr lang="en-US" altLang="zh-CN" sz="1400" b="1" dirty="0">
                <a:solidFill>
                  <a:schemeClr val="tx1"/>
                </a:solidFill>
                <a:latin typeface="微软雅黑" panose="020B0503020204020204" pitchFamily="34" charset="-122"/>
                <a:ea typeface="微软雅黑" panose="020B0503020204020204" pitchFamily="34" charset="-122"/>
                <a:sym typeface="+mn-ea"/>
              </a:rPr>
              <a:t>Java</a:t>
            </a:r>
            <a:r>
              <a:rPr lang="zh-CN" altLang="en-US" sz="1400" b="1" dirty="0">
                <a:solidFill>
                  <a:schemeClr val="tx1"/>
                </a:solidFill>
                <a:latin typeface="微软雅黑" panose="020B0503020204020204" pitchFamily="34" charset="-122"/>
                <a:ea typeface="微软雅黑" panose="020B0503020204020204" pitchFamily="34" charset="-122"/>
                <a:sym typeface="+mn-ea"/>
              </a:rPr>
              <a:t>服务端开发）</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advTm="158"/>
    </mc:Choice>
    <mc:Fallback>
      <p:transition advTm="158"/>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5</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sp>
        <p:nvSpPr>
          <p:cNvPr id="6"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学习与工作经历</a:t>
            </a:r>
          </a:p>
        </p:txBody>
      </p:sp>
      <p:sp>
        <p:nvSpPr>
          <p:cNvPr id="11" name="文本框 10"/>
          <p:cNvSpPr txBox="1"/>
          <p:nvPr/>
        </p:nvSpPr>
        <p:spPr>
          <a:xfrm>
            <a:off x="248920" y="4401563"/>
            <a:ext cx="7325360" cy="738664"/>
          </a:xfrm>
          <a:prstGeom prst="rect">
            <a:avLst/>
          </a:prstGeom>
          <a:noFill/>
        </p:spPr>
        <p:txBody>
          <a:bodyPr wrap="square" rtlCol="0">
            <a:spAutoFit/>
          </a:bodyPr>
          <a:lstStyle/>
          <a:p>
            <a:pPr algn="ctr"/>
            <a:r>
              <a:rPr lang="zh-CN" altLang="en-US" sz="1400" b="1" dirty="0">
                <a:latin typeface="微软雅黑" panose="020B0503020204020204" pitchFamily="34" charset="-122"/>
                <a:ea typeface="微软雅黑" panose="020B0503020204020204" pitchFamily="34" charset="-122"/>
                <a:sym typeface="+mn-ea"/>
              </a:rPr>
              <a:t>中国科学院深圳先进技术研究院；（研究生实习）</a:t>
            </a:r>
            <a:endParaRPr lang="en-US" altLang="zh-CN" sz="1400" b="1" dirty="0">
              <a:latin typeface="微软雅黑" panose="020B0503020204020204" pitchFamily="34" charset="-122"/>
              <a:ea typeface="微软雅黑" panose="020B0503020204020204" pitchFamily="34" charset="-122"/>
              <a:sym typeface="+mn-ea"/>
            </a:endParaRPr>
          </a:p>
          <a:p>
            <a:pPr algn="ctr"/>
            <a:r>
              <a:rPr lang="zh-CN" altLang="en-US" sz="1400" b="1" dirty="0">
                <a:latin typeface="微软雅黑" panose="020B0503020204020204" pitchFamily="34" charset="-122"/>
                <a:ea typeface="微软雅黑" panose="020B0503020204020204" pitchFamily="34" charset="-122"/>
                <a:sym typeface="+mn-ea"/>
              </a:rPr>
              <a:t>北京的卢深视科技有限公司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图形学开发</a:t>
            </a:r>
            <a:r>
              <a:rPr lang="en-US" altLang="zh-CN" sz="1400" b="1" dirty="0">
                <a:latin typeface="微软雅黑" panose="020B0503020204020204" pitchFamily="34" charset="-122"/>
                <a:ea typeface="微软雅黑" panose="020B0503020204020204" pitchFamily="34" charset="-122"/>
                <a:sym typeface="+mn-ea"/>
              </a:rPr>
              <a:t>)</a:t>
            </a:r>
          </a:p>
          <a:p>
            <a:pPr algn="ctr"/>
            <a:r>
              <a:rPr lang="zh-CN" altLang="en-US" sz="1400" b="1" dirty="0">
                <a:latin typeface="微软雅黑" panose="020B0503020204020204" pitchFamily="34" charset="-122"/>
                <a:ea typeface="微软雅黑" panose="020B0503020204020204" pitchFamily="34" charset="-122"/>
                <a:sym typeface="+mn-ea"/>
              </a:rPr>
              <a:t>深圳趣途科技有限责任公司</a:t>
            </a:r>
            <a:r>
              <a:rPr lang="en-US" altLang="zh-CN" sz="1400" b="1" dirty="0">
                <a:latin typeface="微软雅黑" panose="020B0503020204020204" pitchFamily="34" charset="-122"/>
                <a:ea typeface="微软雅黑" panose="020B0503020204020204" pitchFamily="34" charset="-122"/>
                <a:sym typeface="+mn-ea"/>
              </a:rPr>
              <a:t>;</a:t>
            </a:r>
            <a:r>
              <a:rPr lang="zh-CN" altLang="en-US" sz="1400" b="1" dirty="0">
                <a:latin typeface="微软雅黑" panose="020B0503020204020204" pitchFamily="34" charset="-122"/>
                <a:ea typeface="微软雅黑" panose="020B0503020204020204" pitchFamily="34" charset="-122"/>
                <a:sym typeface="+mn-ea"/>
              </a:rPr>
              <a:t>（视觉算法）</a:t>
            </a:r>
            <a:endParaRPr lang="en-US" altLang="zh-CN" sz="1400" b="1" dirty="0">
              <a:solidFill>
                <a:schemeClr val="tx1"/>
              </a:solidFill>
              <a:latin typeface="微软雅黑" panose="020B0503020204020204" pitchFamily="34" charset="-122"/>
              <a:ea typeface="微软雅黑" panose="020B0503020204020204" pitchFamily="34" charset="-122"/>
              <a:sym typeface="+mn-ea"/>
            </a:endParaRPr>
          </a:p>
        </p:txBody>
      </p:sp>
      <p:pic>
        <p:nvPicPr>
          <p:cNvPr id="2" name="图片 1"/>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3899546" y="818515"/>
            <a:ext cx="892788" cy="801370"/>
          </a:xfrm>
          <a:prstGeom prst="rect">
            <a:avLst/>
          </a:prstGeom>
        </p:spPr>
      </p:pic>
      <p:pic>
        <p:nvPicPr>
          <p:cNvPr id="3" name="图片 2"/>
          <p:cNvPicPr>
            <a:picLocks noChangeAspect="1"/>
          </p:cNvPicPr>
          <p:nvPr/>
        </p:nvPicPr>
        <p:blipFill>
          <a:blip r:embed="rId6">
            <a:extLst>
              <a:ext uri="{28A0092B-C50C-407E-A947-70E740481C1C}">
                <a14:useLocalDpi xmlns:a14="http://schemas.microsoft.com/office/drawing/2010/main" val="0"/>
              </a:ext>
            </a:extLst>
          </a:blip>
          <a:srcRect/>
          <a:stretch/>
        </p:blipFill>
        <p:spPr>
          <a:xfrm>
            <a:off x="2456815" y="1802617"/>
            <a:ext cx="3778885" cy="2618401"/>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p14:dur="0" advTm="417"/>
    </mc:Choice>
    <mc:Fallback>
      <p:transition advTm="417"/>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文本框 21"/>
          <p:cNvSpPr txBox="1"/>
          <p:nvPr/>
        </p:nvSpPr>
        <p:spPr>
          <a:xfrm>
            <a:off x="762635" y="223520"/>
            <a:ext cx="2995930" cy="375920"/>
          </a:xfrm>
          <a:prstGeom prst="rect">
            <a:avLst/>
          </a:prstGeom>
          <a:noFill/>
        </p:spPr>
        <p:txBody>
          <a:bodyPr wrap="square" lIns="68580" tIns="34290" rIns="68580" bIns="34290" rtlCol="0">
            <a:spAutoFit/>
          </a:bodyPr>
          <a:lstStyle/>
          <a:p>
            <a:r>
              <a:rPr lang="zh-CN" altLang="en-US" sz="2000" dirty="0">
                <a:sym typeface="+mn-ea"/>
              </a:rPr>
              <a:t>理论基础与专业技能</a:t>
            </a:r>
          </a:p>
        </p:txBody>
      </p:sp>
      <p:cxnSp>
        <p:nvCxnSpPr>
          <p:cNvPr id="5" name="直接连接符 4"/>
          <p:cNvCxnSpPr/>
          <p:nvPr/>
        </p:nvCxnSpPr>
        <p:spPr>
          <a:xfrm flipV="1">
            <a:off x="98425" y="720090"/>
            <a:ext cx="8793480" cy="1270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6</a:t>
            </a:fld>
            <a:endParaRPr lang="zh-CN" altLang="en-US" sz="3200" dirty="0">
              <a:solidFill>
                <a:srgbClr val="183052"/>
              </a:solidFill>
            </a:endParaRPr>
          </a:p>
        </p:txBody>
      </p:sp>
      <p:grpSp>
        <p:nvGrpSpPr>
          <p:cNvPr id="6" name="组合 5">
            <a:extLst>
              <a:ext uri="{FF2B5EF4-FFF2-40B4-BE49-F238E27FC236}">
                <a16:creationId xmlns:a16="http://schemas.microsoft.com/office/drawing/2014/main" id="{F06061F0-F34C-4130-829D-A7E81DED6CE1}"/>
              </a:ext>
            </a:extLst>
          </p:cNvPr>
          <p:cNvGrpSpPr/>
          <p:nvPr/>
        </p:nvGrpSpPr>
        <p:grpSpPr>
          <a:xfrm>
            <a:off x="1341208" y="3349205"/>
            <a:ext cx="6461584" cy="1783080"/>
            <a:chOff x="380920" y="3349205"/>
            <a:chExt cx="6461584" cy="1783080"/>
          </a:xfrm>
        </p:grpSpPr>
        <p:pic>
          <p:nvPicPr>
            <p:cNvPr id="9" name="图片 8" descr="c_cpp_log"/>
            <p:cNvPicPr>
              <a:picLocks noChangeAspect="1"/>
            </p:cNvPicPr>
            <p:nvPr/>
          </p:nvPicPr>
          <p:blipFill>
            <a:blip r:embed="rId4"/>
            <a:stretch>
              <a:fillRect/>
            </a:stretch>
          </p:blipFill>
          <p:spPr>
            <a:xfrm>
              <a:off x="380920" y="3742088"/>
              <a:ext cx="1380897" cy="997315"/>
            </a:xfrm>
            <a:prstGeom prst="rect">
              <a:avLst/>
            </a:prstGeom>
          </p:spPr>
        </p:pic>
        <p:pic>
          <p:nvPicPr>
            <p:cNvPr id="10" name="图片 9" descr="python_logo"/>
            <p:cNvPicPr>
              <a:picLocks noChangeAspect="1"/>
            </p:cNvPicPr>
            <p:nvPr/>
          </p:nvPicPr>
          <p:blipFill>
            <a:blip r:embed="rId5"/>
            <a:stretch>
              <a:fillRect/>
            </a:stretch>
          </p:blipFill>
          <p:spPr>
            <a:xfrm>
              <a:off x="3989584" y="3833075"/>
              <a:ext cx="815340" cy="815340"/>
            </a:xfrm>
            <a:prstGeom prst="rect">
              <a:avLst/>
            </a:prstGeom>
          </p:spPr>
        </p:pic>
        <p:pic>
          <p:nvPicPr>
            <p:cNvPr id="11" name="图片 10"/>
            <p:cNvPicPr>
              <a:picLocks noChangeAspect="1"/>
            </p:cNvPicPr>
            <p:nvPr/>
          </p:nvPicPr>
          <p:blipFill>
            <a:blip r:embed="rId6" cstate="print">
              <a:extLst>
                <a:ext uri="{28A0092B-C50C-407E-A947-70E740481C1C}">
                  <a14:useLocalDpi xmlns:a14="http://schemas.microsoft.com/office/drawing/2010/main" val="0"/>
                </a:ext>
              </a:extLst>
            </a:blip>
            <a:srcRect/>
            <a:stretch/>
          </p:blipFill>
          <p:spPr>
            <a:xfrm>
              <a:off x="2523683" y="3893400"/>
              <a:ext cx="704035" cy="694690"/>
            </a:xfrm>
            <a:prstGeom prst="rect">
              <a:avLst/>
            </a:prstGeom>
          </p:spPr>
        </p:pic>
        <p:pic>
          <p:nvPicPr>
            <p:cNvPr id="13" name="图片 12" descr="DS_logo"/>
            <p:cNvPicPr>
              <a:picLocks noChangeAspect="1"/>
            </p:cNvPicPr>
            <p:nvPr/>
          </p:nvPicPr>
          <p:blipFill>
            <a:blip r:embed="rId7"/>
            <a:stretch>
              <a:fillRect/>
            </a:stretch>
          </p:blipFill>
          <p:spPr>
            <a:xfrm>
              <a:off x="5566789" y="3349205"/>
              <a:ext cx="1275715" cy="1783080"/>
            </a:xfrm>
            <a:prstGeom prst="rect">
              <a:avLst/>
            </a:prstGeom>
          </p:spPr>
        </p:pic>
      </p:grpSp>
      <p:graphicFrame>
        <p:nvGraphicFramePr>
          <p:cNvPr id="4" name="表格 3">
            <a:extLst>
              <a:ext uri="{FF2B5EF4-FFF2-40B4-BE49-F238E27FC236}">
                <a16:creationId xmlns:a16="http://schemas.microsoft.com/office/drawing/2014/main" id="{EBFFDF04-D22D-4516-B767-AFFEC55DC913}"/>
              </a:ext>
            </a:extLst>
          </p:cNvPr>
          <p:cNvGraphicFramePr>
            <a:graphicFrameLocks noGrp="1"/>
          </p:cNvGraphicFramePr>
          <p:nvPr>
            <p:extLst>
              <p:ext uri="{D42A27DB-BD31-4B8C-83A1-F6EECF244321}">
                <p14:modId xmlns:p14="http://schemas.microsoft.com/office/powerpoint/2010/main" val="2969955501"/>
              </p:ext>
            </p:extLst>
          </p:nvPr>
        </p:nvGraphicFramePr>
        <p:xfrm>
          <a:off x="263852" y="851344"/>
          <a:ext cx="8480097" cy="2172780"/>
        </p:xfrm>
        <a:graphic>
          <a:graphicData uri="http://schemas.openxmlformats.org/drawingml/2006/table">
            <a:tbl>
              <a:tblPr>
                <a:tableStyleId>{5C22544A-7EE6-4342-B048-85BDC9FD1C3A}</a:tableStyleId>
              </a:tblPr>
              <a:tblGrid>
                <a:gridCol w="1719504">
                  <a:extLst>
                    <a:ext uri="{9D8B030D-6E8A-4147-A177-3AD203B41FA5}">
                      <a16:colId xmlns:a16="http://schemas.microsoft.com/office/drawing/2014/main" val="2454908510"/>
                    </a:ext>
                  </a:extLst>
                </a:gridCol>
                <a:gridCol w="6760593">
                  <a:extLst>
                    <a:ext uri="{9D8B030D-6E8A-4147-A177-3AD203B41FA5}">
                      <a16:colId xmlns:a16="http://schemas.microsoft.com/office/drawing/2014/main" val="2429119330"/>
                    </a:ext>
                  </a:extLst>
                </a:gridCol>
              </a:tblGrid>
              <a:tr h="200674">
                <a:tc>
                  <a:txBody>
                    <a:bodyPr/>
                    <a:lstStyle/>
                    <a:p>
                      <a:pPr algn="just"/>
                      <a:r>
                        <a:rPr lang="zh-CN" sz="900" kern="100" dirty="0">
                          <a:effectLst/>
                        </a:rPr>
                        <a:t>理论基础：</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r>
                        <a:rPr lang="zh-CN" altLang="en-US" sz="900" kern="100" dirty="0">
                          <a:effectLst/>
                        </a:rPr>
                        <a:t>本科期间主修课程包括高等数学、大学物理和力学课程（理论力学、材料力学、流体力学、土力学），辅修过通信工程第二学位，学的课程主要是电路基础、电子技术基础（模电和数电）、通信原理、数字信号处理等。硕士期间自学完了大部分数学系本科的课程，在工作期间坚持理论学习，学习了变分法、古典微分几何（曲线论和曲面论）、张量代数、常微分</a:t>
                      </a:r>
                      <a:r>
                        <a:rPr lang="en-US" altLang="zh-CN" sz="900" kern="100" dirty="0">
                          <a:effectLst/>
                        </a:rPr>
                        <a:t>\</a:t>
                      </a:r>
                      <a:r>
                        <a:rPr lang="zh-CN" altLang="en-US" sz="900" kern="100" dirty="0">
                          <a:effectLst/>
                        </a:rPr>
                        <a:t>偏微分方程、数值计算等数学课程，还有连续介质力学、弹性力学及有限元分析等物理课程</a:t>
                      </a:r>
                      <a:r>
                        <a:rPr lang="zh-CN" sz="900" kern="100" dirty="0">
                          <a:effectLst/>
                        </a:rPr>
                        <a:t>。</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67661694"/>
                  </a:ext>
                </a:extLst>
              </a:tr>
              <a:tr h="1188113">
                <a:tc>
                  <a:txBody>
                    <a:bodyPr/>
                    <a:lstStyle/>
                    <a:p>
                      <a:pPr algn="just"/>
                      <a:r>
                        <a:rPr lang="zh-CN" sz="900" kern="100">
                          <a:effectLst/>
                        </a:rPr>
                        <a:t>专业技能：</a:t>
                      </a:r>
                      <a:endParaRPr lang="zh-CN" sz="900" kern="100">
                        <a:effectLst/>
                        <a:latin typeface="Times New Roman" panose="02020603050405020304" pitchFamily="18" charset="0"/>
                        <a:ea typeface="微软雅黑" panose="020B0503020204020204" pitchFamily="34" charset="-122"/>
                      </a:endParaRPr>
                    </a:p>
                  </a:txBody>
                  <a:tcPr marL="68580" marR="68580" marT="0" marB="0"/>
                </a:tc>
                <a:tc>
                  <a:txBody>
                    <a:bodyPr/>
                    <a:lstStyle/>
                    <a:p>
                      <a:pPr algn="just">
                        <a:lnSpc>
                          <a:spcPct val="150000"/>
                        </a:lnSpc>
                      </a:pPr>
                      <a:r>
                        <a:rPr lang="zh-CN" sz="900" kern="100" dirty="0">
                          <a:effectLst/>
                        </a:rPr>
                        <a:t>熟练掌握</a:t>
                      </a:r>
                      <a:r>
                        <a:rPr lang="en-US" sz="900" kern="100" dirty="0">
                          <a:effectLst/>
                        </a:rPr>
                        <a:t>C/C++</a:t>
                      </a:r>
                      <a:r>
                        <a:rPr lang="zh-CN" sz="900" kern="100" dirty="0">
                          <a:effectLst/>
                        </a:rPr>
                        <a:t>、</a:t>
                      </a:r>
                      <a:r>
                        <a:rPr lang="en-US" sz="900" kern="100" dirty="0">
                          <a:effectLst/>
                        </a:rPr>
                        <a:t>JAVA</a:t>
                      </a:r>
                      <a:r>
                        <a:rPr lang="zh-CN" sz="900" kern="100" dirty="0">
                          <a:effectLst/>
                        </a:rPr>
                        <a:t>，熟悉</a:t>
                      </a:r>
                      <a:r>
                        <a:rPr lang="en-US" sz="900" kern="100" dirty="0">
                          <a:effectLst/>
                        </a:rPr>
                        <a:t>Python</a:t>
                      </a:r>
                      <a:r>
                        <a:rPr lang="zh-CN" sz="900" kern="100" dirty="0">
                          <a:effectLst/>
                        </a:rPr>
                        <a:t>、</a:t>
                      </a:r>
                      <a:r>
                        <a:rPr lang="en-US" sz="900" kern="100" dirty="0">
                          <a:effectLst/>
                        </a:rPr>
                        <a:t>MATLAB</a:t>
                      </a:r>
                      <a:r>
                        <a:rPr lang="zh-CN" sz="900" kern="100" dirty="0">
                          <a:effectLst/>
                        </a:rPr>
                        <a:t>；</a:t>
                      </a:r>
                    </a:p>
                    <a:p>
                      <a:pPr algn="just">
                        <a:lnSpc>
                          <a:spcPct val="150000"/>
                        </a:lnSpc>
                      </a:pPr>
                      <a:r>
                        <a:rPr lang="zh-CN" sz="900" kern="100" dirty="0">
                          <a:effectLst/>
                        </a:rPr>
                        <a:t>熟悉结构光三维重建、相机标定原理；</a:t>
                      </a:r>
                    </a:p>
                    <a:p>
                      <a:pPr algn="just">
                        <a:lnSpc>
                          <a:spcPct val="150000"/>
                        </a:lnSpc>
                      </a:pPr>
                      <a:r>
                        <a:rPr lang="zh-CN" sz="900" kern="100" dirty="0">
                          <a:effectLst/>
                        </a:rPr>
                        <a:t>熟练使用</a:t>
                      </a:r>
                      <a:r>
                        <a:rPr lang="en-US" sz="900" kern="100" dirty="0">
                          <a:effectLst/>
                        </a:rPr>
                        <a:t>Eigen</a:t>
                      </a:r>
                      <a:r>
                        <a:rPr lang="zh-CN" sz="900" kern="100" dirty="0">
                          <a:effectLst/>
                        </a:rPr>
                        <a:t>、</a:t>
                      </a:r>
                      <a:r>
                        <a:rPr lang="en-US" sz="900" kern="100" dirty="0">
                          <a:effectLst/>
                        </a:rPr>
                        <a:t>Ceres</a:t>
                      </a:r>
                      <a:r>
                        <a:rPr lang="zh-CN" sz="900" kern="100" dirty="0">
                          <a:effectLst/>
                        </a:rPr>
                        <a:t>数值计算库；</a:t>
                      </a:r>
                    </a:p>
                    <a:p>
                      <a:pPr algn="just">
                        <a:lnSpc>
                          <a:spcPct val="150000"/>
                        </a:lnSpc>
                      </a:pPr>
                      <a:r>
                        <a:rPr lang="zh-CN" sz="900" kern="100" dirty="0">
                          <a:effectLst/>
                        </a:rPr>
                        <a:t>熟悉点云滤波、点云配准、纹理映射、网格平滑、网格简化、补洞、网格参数化（</a:t>
                      </a:r>
                      <a:r>
                        <a:rPr lang="en-US" sz="900" kern="100" dirty="0" err="1">
                          <a:effectLst/>
                        </a:rPr>
                        <a:t>uv</a:t>
                      </a:r>
                      <a:r>
                        <a:rPr lang="zh-CN" sz="900" kern="100" dirty="0">
                          <a:effectLst/>
                        </a:rPr>
                        <a:t>展开）等算法，熟练使用</a:t>
                      </a:r>
                      <a:r>
                        <a:rPr lang="en-US" sz="900" kern="100" dirty="0">
                          <a:effectLst/>
                        </a:rPr>
                        <a:t>PCL</a:t>
                      </a:r>
                      <a:r>
                        <a:rPr lang="zh-CN" sz="900" kern="100" dirty="0">
                          <a:effectLst/>
                        </a:rPr>
                        <a:t>、</a:t>
                      </a:r>
                      <a:r>
                        <a:rPr lang="en-US" sz="900" kern="100" dirty="0">
                          <a:effectLst/>
                        </a:rPr>
                        <a:t>CGAL</a:t>
                      </a:r>
                      <a:r>
                        <a:rPr lang="zh-CN" sz="900" kern="100" dirty="0">
                          <a:effectLst/>
                        </a:rPr>
                        <a:t>、</a:t>
                      </a:r>
                      <a:r>
                        <a:rPr lang="en-US" sz="900" kern="100" dirty="0">
                          <a:effectLst/>
                        </a:rPr>
                        <a:t>VCGLIB</a:t>
                      </a:r>
                      <a:r>
                        <a:rPr lang="zh-CN" sz="900" kern="100" dirty="0">
                          <a:effectLst/>
                        </a:rPr>
                        <a:t>等点云处理库，熟悉</a:t>
                      </a:r>
                      <a:r>
                        <a:rPr lang="en-US" sz="900" kern="100" dirty="0">
                          <a:effectLst/>
                        </a:rPr>
                        <a:t>OpenGL</a:t>
                      </a:r>
                      <a:r>
                        <a:rPr lang="zh-CN" sz="900" kern="100" dirty="0">
                          <a:effectLst/>
                        </a:rPr>
                        <a:t>；</a:t>
                      </a:r>
                    </a:p>
                    <a:p>
                      <a:pPr algn="just">
                        <a:lnSpc>
                          <a:spcPct val="150000"/>
                        </a:lnSpc>
                      </a:pPr>
                      <a:r>
                        <a:rPr lang="zh-CN" sz="900" kern="100" dirty="0">
                          <a:effectLst/>
                        </a:rPr>
                        <a:t>熟悉常见的图像处理算法，熟练使用</a:t>
                      </a:r>
                      <a:r>
                        <a:rPr lang="en-US" sz="900" kern="100" dirty="0" err="1">
                          <a:effectLst/>
                        </a:rPr>
                        <a:t>opencv</a:t>
                      </a:r>
                      <a:r>
                        <a:rPr lang="zh-CN" sz="900" kern="100" dirty="0">
                          <a:effectLst/>
                        </a:rPr>
                        <a:t>；</a:t>
                      </a:r>
                    </a:p>
                    <a:p>
                      <a:pPr algn="just">
                        <a:lnSpc>
                          <a:spcPct val="150000"/>
                        </a:lnSpc>
                      </a:pPr>
                      <a:r>
                        <a:rPr lang="zh-CN" sz="900" kern="100" dirty="0">
                          <a:effectLst/>
                        </a:rPr>
                        <a:t>熟悉</a:t>
                      </a:r>
                      <a:r>
                        <a:rPr lang="en-US" sz="900" kern="100" dirty="0" err="1">
                          <a:effectLst/>
                        </a:rPr>
                        <a:t>linux</a:t>
                      </a:r>
                      <a:r>
                        <a:rPr lang="zh-CN" sz="900" kern="100" dirty="0">
                          <a:effectLst/>
                        </a:rPr>
                        <a:t>操作系统，熟悉</a:t>
                      </a:r>
                      <a:r>
                        <a:rPr lang="en-US" sz="900" kern="100" dirty="0" err="1">
                          <a:effectLst/>
                        </a:rPr>
                        <a:t>gcc</a:t>
                      </a:r>
                      <a:r>
                        <a:rPr lang="zh-CN" sz="900" kern="100" dirty="0">
                          <a:effectLst/>
                        </a:rPr>
                        <a:t>、</a:t>
                      </a:r>
                      <a:r>
                        <a:rPr lang="en-US" sz="900" kern="100" dirty="0">
                          <a:effectLst/>
                        </a:rPr>
                        <a:t>g++</a:t>
                      </a:r>
                      <a:r>
                        <a:rPr lang="zh-CN" sz="900" kern="100" dirty="0">
                          <a:effectLst/>
                        </a:rPr>
                        <a:t>、</a:t>
                      </a:r>
                      <a:r>
                        <a:rPr lang="en-US" sz="900" kern="100" dirty="0" err="1">
                          <a:effectLst/>
                        </a:rPr>
                        <a:t>gdb</a:t>
                      </a:r>
                      <a:r>
                        <a:rPr lang="zh-CN" sz="900" kern="100" dirty="0">
                          <a:effectLst/>
                        </a:rPr>
                        <a:t>等调试开发工具。</a:t>
                      </a:r>
                    </a:p>
                    <a:p>
                      <a:pPr algn="just">
                        <a:lnSpc>
                          <a:spcPct val="150000"/>
                        </a:lnSpc>
                      </a:pPr>
                      <a:r>
                        <a:rPr lang="zh-CN" sz="900" kern="100" dirty="0">
                          <a:effectLst/>
                        </a:rPr>
                        <a:t>熟悉</a:t>
                      </a:r>
                      <a:r>
                        <a:rPr lang="en-US" sz="900" kern="100" dirty="0">
                          <a:effectLst/>
                        </a:rPr>
                        <a:t>blender</a:t>
                      </a:r>
                      <a:r>
                        <a:rPr lang="zh-CN" sz="900" kern="100" dirty="0">
                          <a:effectLst/>
                        </a:rPr>
                        <a:t>、</a:t>
                      </a:r>
                      <a:r>
                        <a:rPr lang="en-US" sz="900" kern="100" dirty="0">
                          <a:effectLst/>
                        </a:rPr>
                        <a:t>Maya</a:t>
                      </a:r>
                      <a:r>
                        <a:rPr lang="zh-CN" sz="900" kern="100" dirty="0">
                          <a:effectLst/>
                        </a:rPr>
                        <a:t>的基本操作。</a:t>
                      </a:r>
                      <a:endParaRPr lang="zh-CN" sz="900" kern="100" dirty="0">
                        <a:effectLst/>
                        <a:latin typeface="Times New Roman" panose="02020603050405020304" pitchFamily="18" charset="0"/>
                        <a:ea typeface="微软雅黑" panose="020B0503020204020204" pitchFamily="34" charset="-122"/>
                      </a:endParaRPr>
                    </a:p>
                  </a:txBody>
                  <a:tcPr marL="68580" marR="68580" marT="0" marB="0"/>
                </a:tc>
                <a:extLst>
                  <a:ext uri="{0D108BD9-81ED-4DB2-BD59-A6C34878D82A}">
                    <a16:rowId xmlns:a16="http://schemas.microsoft.com/office/drawing/2014/main" val="422107279"/>
                  </a:ext>
                </a:extLst>
              </a:tr>
            </a:tbl>
          </a:graphicData>
        </a:graphic>
      </p:graphicFrame>
    </p:spTree>
    <p:custDataLst>
      <p:tags r:id="rId1"/>
    </p:custDataLst>
  </p:cSld>
  <p:clrMapOvr>
    <a:masterClrMapping/>
  </p:clrMapOvr>
  <mc:AlternateContent xmlns:mc="http://schemas.openxmlformats.org/markup-compatibility/2006">
    <mc:Choice xmlns:p14="http://schemas.microsoft.com/office/powerpoint/2010/main" Requires="p14">
      <p:transition p14:dur="10" advTm="30"/>
    </mc:Choice>
    <mc:Fallback>
      <p:transition advTm="30"/>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文本框 21"/>
          <p:cNvSpPr txBox="1"/>
          <p:nvPr/>
        </p:nvSpPr>
        <p:spPr>
          <a:xfrm>
            <a:off x="762380" y="223333"/>
            <a:ext cx="1980820" cy="375920"/>
          </a:xfrm>
          <a:prstGeom prst="rect">
            <a:avLst/>
          </a:prstGeom>
          <a:noFill/>
        </p:spPr>
        <p:txBody>
          <a:bodyPr wrap="square" lIns="68580" tIns="34290" rIns="68580" bIns="34290" rtlCol="0">
            <a:spAutoFit/>
          </a:bodyPr>
          <a:lstStyle/>
          <a:p>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研究课题</a:t>
            </a:r>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7</a:t>
            </a:fld>
            <a:endParaRPr lang="zh-CN" altLang="en-US" sz="3200" dirty="0">
              <a:solidFill>
                <a:srgbClr val="183052"/>
              </a:solidFill>
            </a:endParaRPr>
          </a:p>
        </p:txBody>
      </p:sp>
      <p:pic>
        <p:nvPicPr>
          <p:cNvPr id="4" name="图片 3" descr="head_logo_2"/>
          <p:cNvPicPr>
            <a:picLocks noChangeAspect="1"/>
          </p:cNvPicPr>
          <p:nvPr/>
        </p:nvPicPr>
        <p:blipFill>
          <a:blip r:embed="rId4"/>
          <a:stretch>
            <a:fillRect/>
          </a:stretch>
        </p:blipFill>
        <p:spPr>
          <a:xfrm>
            <a:off x="248920" y="184150"/>
            <a:ext cx="454660" cy="454660"/>
          </a:xfrm>
          <a:prstGeom prst="rect">
            <a:avLst/>
          </a:prstGeom>
        </p:spPr>
      </p:pic>
      <p:pic>
        <p:nvPicPr>
          <p:cNvPr id="6" name="图片 5">
            <a:extLst>
              <a:ext uri="{FF2B5EF4-FFF2-40B4-BE49-F238E27FC236}">
                <a16:creationId xmlns:a16="http://schemas.microsoft.com/office/drawing/2014/main" id="{EB25B060-48A8-405B-A291-7AB55CDEBA9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038666" y="820060"/>
            <a:ext cx="7066668" cy="4178201"/>
          </a:xfrm>
          <a:prstGeom prst="rect">
            <a:avLst/>
          </a:prstGeom>
        </p:spPr>
      </p:pic>
    </p:spTree>
    <p:custDataLst>
      <p:tags r:id="rId1"/>
    </p:custDataLst>
  </p:cSld>
  <p:clrMapOvr>
    <a:masterClrMapping/>
  </p:clrMapOvr>
  <mc:AlternateContent xmlns:mc="http://schemas.openxmlformats.org/markup-compatibility/2006">
    <mc:Choice xmlns:p14="http://schemas.microsoft.com/office/powerpoint/2010/main" Requires="p14">
      <p:transition p14:dur="0" advTm="36"/>
    </mc:Choice>
    <mc:Fallback>
      <p:transition advTm="36"/>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矩形 1"/>
          <p:cNvSpPr/>
          <p:nvPr/>
        </p:nvSpPr>
        <p:spPr>
          <a:xfrm>
            <a:off x="0" y="4743450"/>
            <a:ext cx="9144000" cy="40005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sp>
        <p:nvSpPr>
          <p:cNvPr id="3" name="矩形 2"/>
          <p:cNvSpPr/>
          <p:nvPr/>
        </p:nvSpPr>
        <p:spPr>
          <a:xfrm>
            <a:off x="0" y="4846500"/>
            <a:ext cx="9144000" cy="297000"/>
          </a:xfrm>
          <a:prstGeom prst="rect">
            <a:avLst/>
          </a:prstGeom>
          <a:solidFill>
            <a:srgbClr val="18305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015"/>
          </a:p>
        </p:txBody>
      </p:sp>
      <p:grpSp>
        <p:nvGrpSpPr>
          <p:cNvPr id="40" name="组合 39"/>
          <p:cNvGrpSpPr/>
          <p:nvPr/>
        </p:nvGrpSpPr>
        <p:grpSpPr>
          <a:xfrm>
            <a:off x="3956031" y="899261"/>
            <a:ext cx="1231938" cy="1389993"/>
            <a:chOff x="1456771" y="1052454"/>
            <a:chExt cx="1642584" cy="1853324"/>
          </a:xfrm>
        </p:grpSpPr>
        <p:sp>
          <p:nvSpPr>
            <p:cNvPr id="41" name="Freeform 5"/>
            <p:cNvSpPr/>
            <p:nvPr/>
          </p:nvSpPr>
          <p:spPr bwMode="auto">
            <a:xfrm rot="5400000">
              <a:off x="1351401" y="1157824"/>
              <a:ext cx="1853324" cy="1642584"/>
            </a:xfrm>
            <a:custGeom>
              <a:avLst/>
              <a:gdLst>
                <a:gd name="T0" fmla="*/ 407 w 1375"/>
                <a:gd name="T1" fmla="*/ 1218 h 1218"/>
                <a:gd name="T2" fmla="*/ 299 w 1375"/>
                <a:gd name="T3" fmla="*/ 1156 h 1218"/>
                <a:gd name="T4" fmla="*/ 19 w 1375"/>
                <a:gd name="T5" fmla="*/ 671 h 1218"/>
                <a:gd name="T6" fmla="*/ 19 w 1375"/>
                <a:gd name="T7" fmla="*/ 547 h 1218"/>
                <a:gd name="T8" fmla="*/ 299 w 1375"/>
                <a:gd name="T9" fmla="*/ 62 h 1218"/>
                <a:gd name="T10" fmla="*/ 407 w 1375"/>
                <a:gd name="T11" fmla="*/ 0 h 1218"/>
                <a:gd name="T12" fmla="*/ 967 w 1375"/>
                <a:gd name="T13" fmla="*/ 0 h 1218"/>
                <a:gd name="T14" fmla="*/ 1075 w 1375"/>
                <a:gd name="T15" fmla="*/ 62 h 1218"/>
                <a:gd name="T16" fmla="*/ 1355 w 1375"/>
                <a:gd name="T17" fmla="*/ 547 h 1218"/>
                <a:gd name="T18" fmla="*/ 1355 w 1375"/>
                <a:gd name="T19" fmla="*/ 671 h 1218"/>
                <a:gd name="T20" fmla="*/ 1075 w 1375"/>
                <a:gd name="T21" fmla="*/ 1156 h 1218"/>
                <a:gd name="T22" fmla="*/ 967 w 1375"/>
                <a:gd name="T23" fmla="*/ 1218 h 1218"/>
                <a:gd name="T24" fmla="*/ 407 w 1375"/>
                <a:gd name="T25" fmla="*/ 1218 h 12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375" h="1218">
                  <a:moveTo>
                    <a:pt x="407" y="1218"/>
                  </a:moveTo>
                  <a:cubicBezTo>
                    <a:pt x="368" y="1218"/>
                    <a:pt x="319" y="1190"/>
                    <a:pt x="299" y="1156"/>
                  </a:cubicBezTo>
                  <a:cubicBezTo>
                    <a:pt x="19" y="671"/>
                    <a:pt x="19" y="671"/>
                    <a:pt x="19" y="671"/>
                  </a:cubicBezTo>
                  <a:cubicBezTo>
                    <a:pt x="0" y="637"/>
                    <a:pt x="0" y="581"/>
                    <a:pt x="19" y="547"/>
                  </a:cubicBezTo>
                  <a:cubicBezTo>
                    <a:pt x="299" y="62"/>
                    <a:pt x="299" y="62"/>
                    <a:pt x="299" y="62"/>
                  </a:cubicBezTo>
                  <a:cubicBezTo>
                    <a:pt x="319" y="28"/>
                    <a:pt x="368" y="0"/>
                    <a:pt x="407" y="0"/>
                  </a:cubicBezTo>
                  <a:cubicBezTo>
                    <a:pt x="967" y="0"/>
                    <a:pt x="967" y="0"/>
                    <a:pt x="967" y="0"/>
                  </a:cubicBezTo>
                  <a:cubicBezTo>
                    <a:pt x="1007" y="0"/>
                    <a:pt x="1055" y="28"/>
                    <a:pt x="1075" y="62"/>
                  </a:cubicBezTo>
                  <a:cubicBezTo>
                    <a:pt x="1355" y="547"/>
                    <a:pt x="1355" y="547"/>
                    <a:pt x="1355" y="547"/>
                  </a:cubicBezTo>
                  <a:cubicBezTo>
                    <a:pt x="1375" y="581"/>
                    <a:pt x="1375" y="637"/>
                    <a:pt x="1355" y="671"/>
                  </a:cubicBezTo>
                  <a:cubicBezTo>
                    <a:pt x="1075" y="1156"/>
                    <a:pt x="1075" y="1156"/>
                    <a:pt x="1075" y="1156"/>
                  </a:cubicBezTo>
                  <a:cubicBezTo>
                    <a:pt x="1055" y="1190"/>
                    <a:pt x="1007" y="1218"/>
                    <a:pt x="967" y="1218"/>
                  </a:cubicBezTo>
                  <a:lnTo>
                    <a:pt x="407" y="1218"/>
                  </a:lnTo>
                  <a:close/>
                </a:path>
              </a:pathLst>
            </a:custGeom>
            <a:gradFill>
              <a:gsLst>
                <a:gs pos="0">
                  <a:schemeClr val="bg1"/>
                </a:gs>
                <a:gs pos="100000">
                  <a:srgbClr val="D3D3D3"/>
                </a:gs>
              </a:gsLst>
              <a:lin ang="8100000" scaled="0"/>
            </a:gradFill>
            <a:ln w="19050">
              <a:gradFill>
                <a:gsLst>
                  <a:gs pos="0">
                    <a:srgbClr val="ADADAD"/>
                  </a:gs>
                  <a:gs pos="100000">
                    <a:schemeClr val="bg1"/>
                  </a:gs>
                </a:gsLst>
                <a:lin ang="8100000" scaled="0"/>
              </a:gradFill>
            </a:ln>
            <a:effectLst>
              <a:outerShdw blurRad="203200" dist="76200" dir="2700000" algn="tl" rotWithShape="0">
                <a:prstClr val="black">
                  <a:alpha val="40000"/>
                </a:prstClr>
              </a:outerShdw>
            </a:effectLst>
          </p:spPr>
          <p:txBody>
            <a:bodyPr vert="horz" wrap="square" lIns="68580" tIns="34290" rIns="68580" bIns="34290" numCol="1" anchor="t" anchorCtr="0" compatLnSpc="1"/>
            <a:lstStyle/>
            <a:p>
              <a:endParaRPr lang="zh-CN" altLang="en-US" sz="3600"/>
            </a:p>
          </p:txBody>
        </p:sp>
        <p:sp>
          <p:nvSpPr>
            <p:cNvPr id="42" name="任意多边形 41"/>
            <p:cNvSpPr/>
            <p:nvPr/>
          </p:nvSpPr>
          <p:spPr>
            <a:xfrm>
              <a:off x="1550750" y="1164161"/>
              <a:ext cx="1454626" cy="1629611"/>
            </a:xfrm>
            <a:custGeom>
              <a:avLst/>
              <a:gdLst>
                <a:gd name="connsiteX0" fmla="*/ 727313 w 1454626"/>
                <a:gd name="connsiteY0" fmla="*/ 0 h 1629611"/>
                <a:gd name="connsiteX1" fmla="*/ 801358 w 1454626"/>
                <a:gd name="connsiteY1" fmla="*/ 17009 h 1629611"/>
                <a:gd name="connsiteX2" fmla="*/ 1380581 w 1454626"/>
                <a:gd name="connsiteY2" fmla="*/ 351227 h 1629611"/>
                <a:gd name="connsiteX3" fmla="*/ 1454626 w 1454626"/>
                <a:gd name="connsiteY3" fmla="*/ 480140 h 1629611"/>
                <a:gd name="connsiteX4" fmla="*/ 1454626 w 1454626"/>
                <a:gd name="connsiteY4" fmla="*/ 1148577 h 1629611"/>
                <a:gd name="connsiteX5" fmla="*/ 1380581 w 1454626"/>
                <a:gd name="connsiteY5" fmla="*/ 1277489 h 1629611"/>
                <a:gd name="connsiteX6" fmla="*/ 801358 w 1454626"/>
                <a:gd name="connsiteY6" fmla="*/ 1611707 h 1629611"/>
                <a:gd name="connsiteX7" fmla="*/ 653268 w 1454626"/>
                <a:gd name="connsiteY7" fmla="*/ 1611707 h 1629611"/>
                <a:gd name="connsiteX8" fmla="*/ 74045 w 1454626"/>
                <a:gd name="connsiteY8" fmla="*/ 1277489 h 1629611"/>
                <a:gd name="connsiteX9" fmla="*/ 0 w 1454626"/>
                <a:gd name="connsiteY9" fmla="*/ 1148577 h 1629611"/>
                <a:gd name="connsiteX10" fmla="*/ 0 w 1454626"/>
                <a:gd name="connsiteY10" fmla="*/ 480140 h 1629611"/>
                <a:gd name="connsiteX11" fmla="*/ 74045 w 1454626"/>
                <a:gd name="connsiteY11" fmla="*/ 351227 h 1629611"/>
                <a:gd name="connsiteX12" fmla="*/ 653268 w 1454626"/>
                <a:gd name="connsiteY12" fmla="*/ 17009 h 1629611"/>
                <a:gd name="connsiteX13" fmla="*/ 727313 w 1454626"/>
                <a:gd name="connsiteY13" fmla="*/ 0 h 1629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1454626" h="1629611">
                  <a:moveTo>
                    <a:pt x="727313" y="0"/>
                  </a:moveTo>
                  <a:cubicBezTo>
                    <a:pt x="754184" y="0"/>
                    <a:pt x="781056" y="5670"/>
                    <a:pt x="801358" y="17009"/>
                  </a:cubicBezTo>
                  <a:cubicBezTo>
                    <a:pt x="1380581" y="351227"/>
                    <a:pt x="1380581" y="351227"/>
                    <a:pt x="1380581" y="351227"/>
                  </a:cubicBezTo>
                  <a:cubicBezTo>
                    <a:pt x="1421187" y="375100"/>
                    <a:pt x="1454626" y="433588"/>
                    <a:pt x="1454626" y="480140"/>
                  </a:cubicBezTo>
                  <a:cubicBezTo>
                    <a:pt x="1454626" y="1148577"/>
                    <a:pt x="1454626" y="1148577"/>
                    <a:pt x="1454626" y="1148577"/>
                  </a:cubicBezTo>
                  <a:cubicBezTo>
                    <a:pt x="1454626" y="1196322"/>
                    <a:pt x="1421187" y="1253617"/>
                    <a:pt x="1380581" y="1277489"/>
                  </a:cubicBezTo>
                  <a:cubicBezTo>
                    <a:pt x="801358" y="1611707"/>
                    <a:pt x="801358" y="1611707"/>
                    <a:pt x="801358" y="1611707"/>
                  </a:cubicBezTo>
                  <a:cubicBezTo>
                    <a:pt x="760753" y="1635580"/>
                    <a:pt x="693874" y="1635580"/>
                    <a:pt x="653268" y="1611707"/>
                  </a:cubicBezTo>
                  <a:cubicBezTo>
                    <a:pt x="74045" y="1277489"/>
                    <a:pt x="74045" y="1277489"/>
                    <a:pt x="74045" y="1277489"/>
                  </a:cubicBezTo>
                  <a:cubicBezTo>
                    <a:pt x="33440" y="1253617"/>
                    <a:pt x="0" y="1196322"/>
                    <a:pt x="0" y="1148577"/>
                  </a:cubicBezTo>
                  <a:lnTo>
                    <a:pt x="0" y="480140"/>
                  </a:lnTo>
                  <a:cubicBezTo>
                    <a:pt x="0" y="433588"/>
                    <a:pt x="33440" y="375100"/>
                    <a:pt x="74045" y="351227"/>
                  </a:cubicBezTo>
                  <a:cubicBezTo>
                    <a:pt x="653268" y="17009"/>
                    <a:pt x="653268" y="17009"/>
                    <a:pt x="653268" y="17009"/>
                  </a:cubicBezTo>
                  <a:cubicBezTo>
                    <a:pt x="673571" y="5670"/>
                    <a:pt x="700442" y="0"/>
                    <a:pt x="727313" y="0"/>
                  </a:cubicBezTo>
                  <a:close/>
                </a:path>
              </a:pathLst>
            </a:custGeom>
            <a:solidFill>
              <a:srgbClr val="0070C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sz="1800" dirty="0"/>
                <a:t>Part</a:t>
              </a:r>
            </a:p>
            <a:p>
              <a:pPr algn="ctr"/>
              <a:r>
                <a:rPr lang="en-US" altLang="zh-CN" sz="3600" dirty="0"/>
                <a:t>02</a:t>
              </a:r>
              <a:endParaRPr lang="zh-CN" altLang="en-US" sz="3600" dirty="0"/>
            </a:p>
          </p:txBody>
        </p:sp>
      </p:grpSp>
      <p:sp>
        <p:nvSpPr>
          <p:cNvPr id="44" name="矩形 43"/>
          <p:cNvSpPr/>
          <p:nvPr/>
        </p:nvSpPr>
        <p:spPr>
          <a:xfrm>
            <a:off x="3864113" y="2581804"/>
            <a:ext cx="1415772" cy="581057"/>
          </a:xfrm>
          <a:prstGeom prst="rect">
            <a:avLst/>
          </a:prstGeom>
        </p:spPr>
        <p:txBody>
          <a:bodyPr wrap="none">
            <a:spAutoFit/>
          </a:bodyPr>
          <a:lstStyle/>
          <a:p>
            <a:pPr algn="ctr">
              <a:lnSpc>
                <a:spcPct val="150000"/>
              </a:lnSpc>
            </a:pPr>
            <a:r>
              <a:rPr lang="zh-CN" altLang="en-US" sz="2400" dirty="0">
                <a:solidFill>
                  <a:schemeClr val="tx1">
                    <a:lumMod val="65000"/>
                    <a:lumOff val="35000"/>
                  </a:schemeClr>
                </a:solidFill>
                <a:latin typeface="微软雅黑" panose="020B0503020204020204" pitchFamily="34" charset="-122"/>
                <a:ea typeface="微软雅黑" panose="020B0503020204020204" pitchFamily="34" charset="-122"/>
              </a:rPr>
              <a:t>项目经历</a:t>
            </a:r>
          </a:p>
        </p:txBody>
      </p:sp>
    </p:spTree>
  </p:cSld>
  <p:clrMapOvr>
    <a:masterClrMapping/>
  </p:clrMapOvr>
  <mc:AlternateContent xmlns:mc="http://schemas.openxmlformats.org/markup-compatibility/2006">
    <mc:Choice xmlns:p14="http://schemas.microsoft.com/office/powerpoint/2010/main" Requires="p14">
      <p:transition p14:dur="0" advTm="104"/>
    </mc:Choice>
    <mc:Fallback>
      <p:transition advTm="104"/>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任意多边形 1"/>
          <p:cNvSpPr/>
          <p:nvPr/>
        </p:nvSpPr>
        <p:spPr>
          <a:xfrm>
            <a:off x="307952" y="241376"/>
            <a:ext cx="382588" cy="340940"/>
          </a:xfrm>
          <a:custGeom>
            <a:avLst/>
            <a:gdLst>
              <a:gd name="connsiteX0" fmla="*/ 666819 w 1423251"/>
              <a:gd name="connsiteY0" fmla="*/ 0 h 1268316"/>
              <a:gd name="connsiteX1" fmla="*/ 870358 w 1423251"/>
              <a:gd name="connsiteY1" fmla="*/ 203539 h 1268316"/>
              <a:gd name="connsiteX2" fmla="*/ 666819 w 1423251"/>
              <a:gd name="connsiteY2" fmla="*/ 407078 h 1268316"/>
              <a:gd name="connsiteX3" fmla="*/ 651740 w 1423251"/>
              <a:gd name="connsiteY3" fmla="*/ 405558 h 1268316"/>
              <a:gd name="connsiteX4" fmla="*/ 408000 w 1423251"/>
              <a:gd name="connsiteY4" fmla="*/ 788102 h 1268316"/>
              <a:gd name="connsiteX5" fmla="*/ 443405 w 1423251"/>
              <a:gd name="connsiteY5" fmla="*/ 817314 h 1268316"/>
              <a:gd name="connsiteX6" fmla="*/ 514205 w 1423251"/>
              <a:gd name="connsiteY6" fmla="*/ 948632 h 1268316"/>
              <a:gd name="connsiteX7" fmla="*/ 518894 w 1423251"/>
              <a:gd name="connsiteY7" fmla="*/ 995147 h 1268316"/>
              <a:gd name="connsiteX8" fmla="*/ 1029190 w 1423251"/>
              <a:gd name="connsiteY8" fmla="*/ 995147 h 1268316"/>
              <a:gd name="connsiteX9" fmla="*/ 1032168 w 1423251"/>
              <a:gd name="connsiteY9" fmla="*/ 985551 h 1268316"/>
              <a:gd name="connsiteX10" fmla="*/ 1219712 w 1423251"/>
              <a:gd name="connsiteY10" fmla="*/ 861238 h 1268316"/>
              <a:gd name="connsiteX11" fmla="*/ 1423251 w 1423251"/>
              <a:gd name="connsiteY11" fmla="*/ 1064777 h 1268316"/>
              <a:gd name="connsiteX12" fmla="*/ 1219712 w 1423251"/>
              <a:gd name="connsiteY12" fmla="*/ 1268316 h 1268316"/>
              <a:gd name="connsiteX13" fmla="*/ 1020308 w 1423251"/>
              <a:gd name="connsiteY13" fmla="*/ 1105797 h 1268316"/>
              <a:gd name="connsiteX14" fmla="*/ 1018801 w 1423251"/>
              <a:gd name="connsiteY14" fmla="*/ 1090840 h 1268316"/>
              <a:gd name="connsiteX15" fmla="*/ 502560 w 1423251"/>
              <a:gd name="connsiteY15" fmla="*/ 1090840 h 1268316"/>
              <a:gd name="connsiteX16" fmla="*/ 499071 w 1423251"/>
              <a:gd name="connsiteY16" fmla="*/ 1102082 h 1268316"/>
              <a:gd name="connsiteX17" fmla="*/ 259741 w 1423251"/>
              <a:gd name="connsiteY17" fmla="*/ 1260720 h 1268316"/>
              <a:gd name="connsiteX18" fmla="*/ 0 w 1423251"/>
              <a:gd name="connsiteY18" fmla="*/ 1000979 h 1268316"/>
              <a:gd name="connsiteX19" fmla="*/ 259741 w 1423251"/>
              <a:gd name="connsiteY19" fmla="*/ 741238 h 1268316"/>
              <a:gd name="connsiteX20" fmla="*/ 312088 w 1423251"/>
              <a:gd name="connsiteY20" fmla="*/ 746515 h 1268316"/>
              <a:gd name="connsiteX21" fmla="*/ 319554 w 1423251"/>
              <a:gd name="connsiteY21" fmla="*/ 748833 h 1268316"/>
              <a:gd name="connsiteX22" fmla="*/ 559545 w 1423251"/>
              <a:gd name="connsiteY22" fmla="*/ 372173 h 1268316"/>
              <a:gd name="connsiteX23" fmla="*/ 522896 w 1423251"/>
              <a:gd name="connsiteY23" fmla="*/ 347463 h 1268316"/>
              <a:gd name="connsiteX24" fmla="*/ 463280 w 1423251"/>
              <a:gd name="connsiteY24" fmla="*/ 203539 h 1268316"/>
              <a:gd name="connsiteX25" fmla="*/ 666819 w 1423251"/>
              <a:gd name="connsiteY25" fmla="*/ 0 h 12683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1423251" h="1268316">
                <a:moveTo>
                  <a:pt x="666819" y="0"/>
                </a:moveTo>
                <a:cubicBezTo>
                  <a:pt x="779230" y="0"/>
                  <a:pt x="870358" y="91128"/>
                  <a:pt x="870358" y="203539"/>
                </a:cubicBezTo>
                <a:cubicBezTo>
                  <a:pt x="870358" y="315950"/>
                  <a:pt x="779230" y="407078"/>
                  <a:pt x="666819" y="407078"/>
                </a:cubicBezTo>
                <a:lnTo>
                  <a:pt x="651740" y="405558"/>
                </a:lnTo>
                <a:lnTo>
                  <a:pt x="408000" y="788102"/>
                </a:lnTo>
                <a:lnTo>
                  <a:pt x="443405" y="817314"/>
                </a:lnTo>
                <a:cubicBezTo>
                  <a:pt x="478659" y="852567"/>
                  <a:pt x="503825" y="897907"/>
                  <a:pt x="514205" y="948632"/>
                </a:cubicBezTo>
                <a:lnTo>
                  <a:pt x="518894" y="995147"/>
                </a:lnTo>
                <a:lnTo>
                  <a:pt x="1029190" y="995147"/>
                </a:lnTo>
                <a:lnTo>
                  <a:pt x="1032168" y="985551"/>
                </a:lnTo>
                <a:cubicBezTo>
                  <a:pt x="1063067" y="912498"/>
                  <a:pt x="1135404" y="861238"/>
                  <a:pt x="1219712" y="861238"/>
                </a:cubicBezTo>
                <a:cubicBezTo>
                  <a:pt x="1332123" y="861238"/>
                  <a:pt x="1423251" y="952366"/>
                  <a:pt x="1423251" y="1064777"/>
                </a:cubicBezTo>
                <a:cubicBezTo>
                  <a:pt x="1423251" y="1177188"/>
                  <a:pt x="1332123" y="1268316"/>
                  <a:pt x="1219712" y="1268316"/>
                </a:cubicBezTo>
                <a:cubicBezTo>
                  <a:pt x="1121353" y="1268316"/>
                  <a:pt x="1039288" y="1198546"/>
                  <a:pt x="1020308" y="1105797"/>
                </a:cubicBezTo>
                <a:lnTo>
                  <a:pt x="1018801" y="1090840"/>
                </a:lnTo>
                <a:lnTo>
                  <a:pt x="502560" y="1090840"/>
                </a:lnTo>
                <a:lnTo>
                  <a:pt x="499071" y="1102082"/>
                </a:lnTo>
                <a:cubicBezTo>
                  <a:pt x="459639" y="1195307"/>
                  <a:pt x="367329" y="1260720"/>
                  <a:pt x="259741" y="1260720"/>
                </a:cubicBezTo>
                <a:cubicBezTo>
                  <a:pt x="116290" y="1260720"/>
                  <a:pt x="0" y="1144430"/>
                  <a:pt x="0" y="1000979"/>
                </a:cubicBezTo>
                <a:cubicBezTo>
                  <a:pt x="0" y="857528"/>
                  <a:pt x="116290" y="741238"/>
                  <a:pt x="259741" y="741238"/>
                </a:cubicBezTo>
                <a:cubicBezTo>
                  <a:pt x="277672" y="741238"/>
                  <a:pt x="295179" y="743055"/>
                  <a:pt x="312088" y="746515"/>
                </a:cubicBezTo>
                <a:lnTo>
                  <a:pt x="319554" y="748833"/>
                </a:lnTo>
                <a:lnTo>
                  <a:pt x="559545" y="372173"/>
                </a:lnTo>
                <a:lnTo>
                  <a:pt x="522896" y="347463"/>
                </a:lnTo>
                <a:cubicBezTo>
                  <a:pt x="486062" y="310629"/>
                  <a:pt x="463280" y="259745"/>
                  <a:pt x="463280" y="203539"/>
                </a:cubicBezTo>
                <a:cubicBezTo>
                  <a:pt x="463280" y="91128"/>
                  <a:pt x="554408" y="0"/>
                  <a:pt x="666819" y="0"/>
                </a:cubicBezTo>
                <a:close/>
              </a:path>
            </a:pathLst>
          </a:custGeom>
          <a:solidFill>
            <a:srgbClr val="375D8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cxnSp>
        <p:nvCxnSpPr>
          <p:cNvPr id="5" name="直接连接符 4"/>
          <p:cNvCxnSpPr/>
          <p:nvPr/>
        </p:nvCxnSpPr>
        <p:spPr>
          <a:xfrm>
            <a:off x="249226" y="742950"/>
            <a:ext cx="8645548" cy="0"/>
          </a:xfrm>
          <a:prstGeom prst="line">
            <a:avLst/>
          </a:prstGeom>
          <a:ln>
            <a:solidFill>
              <a:srgbClr val="375D81"/>
            </a:solidFill>
          </a:ln>
        </p:spPr>
        <p:style>
          <a:lnRef idx="1">
            <a:schemeClr val="accent1"/>
          </a:lnRef>
          <a:fillRef idx="0">
            <a:schemeClr val="accent1"/>
          </a:fillRef>
          <a:effectRef idx="0">
            <a:schemeClr val="accent1"/>
          </a:effectRef>
          <a:fontRef idx="minor">
            <a:schemeClr val="tx1"/>
          </a:fontRef>
        </p:style>
      </p:cxnSp>
      <p:sp>
        <p:nvSpPr>
          <p:cNvPr id="8" name="灯片编号占位符 7"/>
          <p:cNvSpPr>
            <a:spLocks noGrp="1"/>
          </p:cNvSpPr>
          <p:nvPr>
            <p:ph type="sldNum" sz="quarter" idx="12"/>
          </p:nvPr>
        </p:nvSpPr>
        <p:spPr>
          <a:xfrm>
            <a:off x="6686550" y="318583"/>
            <a:ext cx="2057400" cy="273844"/>
          </a:xfrm>
        </p:spPr>
        <p:txBody>
          <a:bodyPr/>
          <a:lstStyle/>
          <a:p>
            <a:fld id="{AB42095A-155F-4828-88E3-4DF16DB3926E}" type="slidenum">
              <a:rPr lang="zh-CN" altLang="en-US" sz="3200" smtClean="0">
                <a:solidFill>
                  <a:srgbClr val="183052"/>
                </a:solidFill>
              </a:rPr>
              <a:t>9</a:t>
            </a:fld>
            <a:endParaRPr lang="zh-CN" altLang="en-US" sz="3200" dirty="0">
              <a:solidFill>
                <a:srgbClr val="183052"/>
              </a:solidFill>
            </a:endParaRPr>
          </a:p>
        </p:txBody>
      </p:sp>
      <p:sp>
        <p:nvSpPr>
          <p:cNvPr id="6" name="右箭头 5"/>
          <p:cNvSpPr/>
          <p:nvPr/>
        </p:nvSpPr>
        <p:spPr>
          <a:xfrm>
            <a:off x="3527022" y="2472617"/>
            <a:ext cx="1552510" cy="485775"/>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sz="800" dirty="0"/>
              <a:t>重建三次</a:t>
            </a:r>
          </a:p>
        </p:txBody>
      </p:sp>
      <p:sp>
        <p:nvSpPr>
          <p:cNvPr id="9" name="文本框 21"/>
          <p:cNvSpPr txBox="1"/>
          <p:nvPr/>
        </p:nvSpPr>
        <p:spPr>
          <a:xfrm>
            <a:off x="762635" y="223520"/>
            <a:ext cx="3511550" cy="377026"/>
          </a:xfrm>
          <a:prstGeom prst="rect">
            <a:avLst/>
          </a:prstGeom>
          <a:noFill/>
        </p:spPr>
        <p:txBody>
          <a:bodyPr wrap="square" lIns="68580" tIns="34290" rIns="68580" bIns="34290" rtlCol="0">
            <a:spAutoFit/>
          </a:bodyPr>
          <a:lstStyle/>
          <a:p>
            <a:pPr algn="l"/>
            <a:r>
              <a:rPr lang="zh-CN" altLang="en-US" sz="2000" dirty="0">
                <a:solidFill>
                  <a:schemeClr val="tx1">
                    <a:lumMod val="75000"/>
                    <a:lumOff val="25000"/>
                  </a:schemeClr>
                </a:solidFill>
                <a:latin typeface="微软雅黑" panose="020B0503020204020204" pitchFamily="34" charset="-122"/>
                <a:ea typeface="微软雅黑" panose="020B0503020204020204" pitchFamily="34" charset="-122"/>
              </a:rPr>
              <a:t>点云处理、网格处理</a:t>
            </a:r>
            <a:endParaRPr lang="en-US" altLang="zh-CN" sz="2000" dirty="0">
              <a:solidFill>
                <a:schemeClr val="tx1">
                  <a:lumMod val="75000"/>
                  <a:lumOff val="25000"/>
                </a:schemeClr>
              </a:solidFill>
              <a:latin typeface="微软雅黑" panose="020B0503020204020204" pitchFamily="34" charset="-122"/>
              <a:ea typeface="微软雅黑" panose="020B0503020204020204" pitchFamily="34" charset="-122"/>
            </a:endParaRPr>
          </a:p>
        </p:txBody>
      </p:sp>
      <p:pic>
        <p:nvPicPr>
          <p:cNvPr id="18" name="图片 17">
            <a:extLst>
              <a:ext uri="{FF2B5EF4-FFF2-40B4-BE49-F238E27FC236}">
                <a16:creationId xmlns:a16="http://schemas.microsoft.com/office/drawing/2014/main" id="{54C42484-567A-47E6-B3B1-16A7AEB8AD14}"/>
              </a:ext>
            </a:extLst>
          </p:cNvPr>
          <p:cNvPicPr>
            <a:picLocks noChangeAspect="1"/>
          </p:cNvPicPr>
          <p:nvPr/>
        </p:nvPicPr>
        <p:blipFill>
          <a:blip r:embed="rId4" cstate="print">
            <a:extLst>
              <a:ext uri="{28A0092B-C50C-407E-A947-70E740481C1C}">
                <a14:useLocalDpi xmlns:a14="http://schemas.microsoft.com/office/drawing/2010/main" val="0"/>
              </a:ext>
            </a:extLst>
          </a:blip>
          <a:srcRect/>
          <a:stretch/>
        </p:blipFill>
        <p:spPr>
          <a:xfrm>
            <a:off x="5139605" y="2112359"/>
            <a:ext cx="2462600" cy="1261919"/>
          </a:xfrm>
          <a:prstGeom prst="rect">
            <a:avLst/>
          </a:prstGeom>
        </p:spPr>
      </p:pic>
      <p:grpSp>
        <p:nvGrpSpPr>
          <p:cNvPr id="14" name="组合 13">
            <a:extLst>
              <a:ext uri="{FF2B5EF4-FFF2-40B4-BE49-F238E27FC236}">
                <a16:creationId xmlns:a16="http://schemas.microsoft.com/office/drawing/2014/main" id="{A49E6453-E505-4E7D-A50C-88EB134CD7D6}"/>
              </a:ext>
            </a:extLst>
          </p:cNvPr>
          <p:cNvGrpSpPr/>
          <p:nvPr/>
        </p:nvGrpSpPr>
        <p:grpSpPr>
          <a:xfrm>
            <a:off x="451581" y="1236974"/>
            <a:ext cx="3015368" cy="2962400"/>
            <a:chOff x="124539" y="1290368"/>
            <a:chExt cx="3015368" cy="2962400"/>
          </a:xfrm>
        </p:grpSpPr>
        <p:pic>
          <p:nvPicPr>
            <p:cNvPr id="4" name="图片 3"/>
            <p:cNvPicPr>
              <a:picLocks noChangeAspect="1"/>
            </p:cNvPicPr>
            <p:nvPr/>
          </p:nvPicPr>
          <p:blipFill>
            <a:blip r:embed="rId5" cstate="print">
              <a:extLst>
                <a:ext uri="{28A0092B-C50C-407E-A947-70E740481C1C}">
                  <a14:useLocalDpi xmlns:a14="http://schemas.microsoft.com/office/drawing/2010/main" val="0"/>
                </a:ext>
              </a:extLst>
            </a:blip>
            <a:srcRect/>
            <a:stretch/>
          </p:blipFill>
          <p:spPr>
            <a:xfrm>
              <a:off x="792439" y="2796713"/>
              <a:ext cx="2347468" cy="1456055"/>
            </a:xfrm>
            <a:prstGeom prst="rect">
              <a:avLst/>
            </a:prstGeom>
          </p:spPr>
        </p:pic>
        <p:pic>
          <p:nvPicPr>
            <p:cNvPr id="21" name="图片 20">
              <a:extLst>
                <a:ext uri="{FF2B5EF4-FFF2-40B4-BE49-F238E27FC236}">
                  <a16:creationId xmlns:a16="http://schemas.microsoft.com/office/drawing/2014/main" id="{9A6456F2-2FFA-4C5A-94DF-5F10EDC511A4}"/>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124539" y="1290368"/>
              <a:ext cx="3015368" cy="1343927"/>
            </a:xfrm>
            <a:prstGeom prst="rect">
              <a:avLst/>
            </a:prstGeom>
          </p:spPr>
        </p:pic>
      </p:grpSp>
      <p:sp>
        <p:nvSpPr>
          <p:cNvPr id="22" name="TextBox 7">
            <a:extLst>
              <a:ext uri="{FF2B5EF4-FFF2-40B4-BE49-F238E27FC236}">
                <a16:creationId xmlns:a16="http://schemas.microsoft.com/office/drawing/2014/main" id="{3F6A52B6-DD8B-4C19-B11C-8C999E650E78}"/>
              </a:ext>
            </a:extLst>
          </p:cNvPr>
          <p:cNvSpPr txBox="1">
            <a:spLocks noChangeArrowheads="1"/>
          </p:cNvSpPr>
          <p:nvPr/>
        </p:nvSpPr>
        <p:spPr bwMode="auto">
          <a:xfrm>
            <a:off x="5816907" y="3471346"/>
            <a:ext cx="1107996" cy="276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lnSpc>
                <a:spcPct val="90000"/>
              </a:lnSpc>
              <a:spcBef>
                <a:spcPts val="1000"/>
              </a:spcBef>
              <a:buFont typeface="Arial" panose="020B0604020202020204" pitchFamily="34" charset="0"/>
              <a:buChar char="•"/>
              <a:defRPr sz="2800">
                <a:solidFill>
                  <a:schemeClr val="tx1"/>
                </a:solidFill>
                <a:latin typeface="Times New Roman" panose="02020603050405020304" pitchFamily="18" charset="0"/>
                <a:ea typeface="微软雅黑" panose="020B0503020204020204" pitchFamily="34" charset="-122"/>
              </a:defRPr>
            </a:lvl1pPr>
            <a:lvl2pPr marL="742950" indent="-285750">
              <a:lnSpc>
                <a:spcPct val="90000"/>
              </a:lnSpc>
              <a:spcBef>
                <a:spcPts val="500"/>
              </a:spcBef>
              <a:buFont typeface="Arial" panose="020B0604020202020204" pitchFamily="34" charset="0"/>
              <a:buChar char="•"/>
              <a:defRPr sz="2400">
                <a:solidFill>
                  <a:schemeClr val="tx1"/>
                </a:solidFill>
                <a:latin typeface="Times New Roman" panose="02020603050405020304" pitchFamily="18" charset="0"/>
                <a:ea typeface="微软雅黑" panose="020B0503020204020204" pitchFamily="34"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3pPr>
            <a:lvl4pPr marL="16002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4pPr>
            <a:lvl5pPr marL="2057400" indent="-228600">
              <a:lnSpc>
                <a:spcPct val="90000"/>
              </a:lnSpc>
              <a:spcBef>
                <a:spcPts val="500"/>
              </a:spcBef>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5pPr>
            <a:lvl6pPr marL="25146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6pPr>
            <a:lvl7pPr marL="29718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7pPr>
            <a:lvl8pPr marL="34290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8pPr>
            <a:lvl9pPr marL="3886200" indent="-228600" defTabSz="457200" eaLnBrk="0" fontAlgn="base" hangingPunct="0">
              <a:lnSpc>
                <a:spcPct val="90000"/>
              </a:lnSpc>
              <a:spcBef>
                <a:spcPts val="500"/>
              </a:spcBef>
              <a:spcAft>
                <a:spcPct val="0"/>
              </a:spcAft>
              <a:buFont typeface="Arial" panose="020B0604020202020204" pitchFamily="34" charset="0"/>
              <a:buChar char="•"/>
              <a:defRPr sz="2000">
                <a:solidFill>
                  <a:schemeClr val="tx1"/>
                </a:solidFill>
                <a:latin typeface="Times New Roman" panose="02020603050405020304" pitchFamily="18" charset="0"/>
                <a:ea typeface="微软雅黑" panose="020B0503020204020204" pitchFamily="34" charset="-122"/>
              </a:defRPr>
            </a:lvl9pPr>
          </a:lstStyle>
          <a:p>
            <a:pPr>
              <a:lnSpc>
                <a:spcPct val="100000"/>
              </a:lnSpc>
              <a:spcBef>
                <a:spcPct val="0"/>
              </a:spcBef>
              <a:buFontTx/>
              <a:buNone/>
            </a:pPr>
            <a:r>
              <a:rPr lang="zh-CN" altLang="en-US" sz="1200" dirty="0"/>
              <a:t>三片初始点云</a:t>
            </a:r>
          </a:p>
        </p:txBody>
      </p:sp>
    </p:spTree>
    <p:custDataLst>
      <p:tags r:id="rId1"/>
    </p:custDataLst>
  </p:cSld>
  <p:clrMapOvr>
    <a:masterClrMapping/>
  </p:clrMapOvr>
  <mc:AlternateContent xmlns:mc="http://schemas.openxmlformats.org/markup-compatibility/2006">
    <mc:Choice xmlns:p14="http://schemas.microsoft.com/office/powerpoint/2010/main" Requires="p14">
      <p:transition p14:dur="0" advTm="187"/>
    </mc:Choice>
    <mc:Fallback>
      <p:transition advTm="187"/>
    </mc:Fallback>
  </mc:AlternateContent>
</p:sld>
</file>

<file path=ppt/tags/tag1.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6"/>
</p:tagLst>
</file>

<file path=ppt/tags/tag1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1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Oval 7"/>
</p:tagLst>
</file>

<file path=ppt/tags/tag20.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1.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2.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3.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28.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TIMING" val="|0.9"/>
</p:tagLst>
</file>

<file path=ppt/tags/tag2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3.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MH_ORDER" val="TextBox 31"/>
</p:tagLst>
</file>

<file path=ppt/tags/tag30.xml><?xml version="1.0" encoding="utf-8"?>
<p:tagLst xmlns:a="http://schemas.openxmlformats.org/drawingml/2006/main" xmlns:r="http://schemas.openxmlformats.org/officeDocument/2006/relationships" xmlns:p="http://schemas.openxmlformats.org/presentationml/2006/main">
  <p:tag name="MH" val="20160630124613"/>
  <p:tag name="MH_LIBRARY" val="GRAPHIC"/>
  <p:tag name="TIMING" val="|1.1|1.2"/>
</p:tagLst>
</file>

<file path=ppt/tags/tag4.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5.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6.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7.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8.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ags/tag9.xml><?xml version="1.0" encoding="utf-8"?>
<p:tagLst xmlns:a="http://schemas.openxmlformats.org/drawingml/2006/main" xmlns:r="http://schemas.openxmlformats.org/officeDocument/2006/relationships" xmlns:p="http://schemas.openxmlformats.org/presentationml/2006/main">
  <p:tag name="MH" val="20160630124613"/>
  <p:tag name="MH_LIBRARY" val="GRAPHIC"/>
</p:tagLst>
</file>

<file path=ppt/theme/theme1.xml><?xml version="1.0" encoding="utf-8"?>
<a:theme xmlns:a="http://schemas.openxmlformats.org/drawingml/2006/main" name="Office 主题​​">
  <a:themeElements>
    <a:clrScheme name="Office 主题​​">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主题​​">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865</TotalTime>
  <Words>1800</Words>
  <Application>Microsoft Office PowerPoint</Application>
  <PresentationFormat>全屏显示(16:9)</PresentationFormat>
  <Paragraphs>219</Paragraphs>
  <Slides>33</Slides>
  <Notes>33</Notes>
  <HiddenSlides>0</HiddenSlides>
  <MMClips>5</MMClips>
  <ScaleCrop>false</ScaleCrop>
  <HeadingPairs>
    <vt:vector size="8" baseType="variant">
      <vt:variant>
        <vt:lpstr>已用的字体</vt:lpstr>
      </vt:variant>
      <vt:variant>
        <vt:i4>8</vt:i4>
      </vt:variant>
      <vt:variant>
        <vt:lpstr>主题</vt:lpstr>
      </vt:variant>
      <vt:variant>
        <vt:i4>1</vt:i4>
      </vt:variant>
      <vt:variant>
        <vt:lpstr>嵌入 OLE 服务器</vt:lpstr>
      </vt:variant>
      <vt:variant>
        <vt:i4>0</vt:i4>
      </vt:variant>
      <vt:variant>
        <vt:lpstr>幻灯片标题</vt:lpstr>
      </vt:variant>
      <vt:variant>
        <vt:i4>33</vt:i4>
      </vt:variant>
    </vt:vector>
  </HeadingPairs>
  <TitlesOfParts>
    <vt:vector size="42" baseType="lpstr">
      <vt:lpstr>等线</vt:lpstr>
      <vt:lpstr>华文细黑</vt:lpstr>
      <vt:lpstr>微软雅黑</vt:lpstr>
      <vt:lpstr>字魂105号-简雅黑</vt:lpstr>
      <vt:lpstr>Arial</vt:lpstr>
      <vt:lpstr>Calibri</vt:lpstr>
      <vt:lpstr>Calibri Light</vt:lpstr>
      <vt:lpstr>Times New Roman</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HG000766</dc:title>
  <dc:creator>LP</dc:creator>
  <cp:lastModifiedBy>x4738</cp:lastModifiedBy>
  <cp:revision>268</cp:revision>
  <dcterms:created xsi:type="dcterms:W3CDTF">2020-07-08T07:01:56Z</dcterms:created>
  <dcterms:modified xsi:type="dcterms:W3CDTF">2021-01-05T15:41:20Z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KSOProductBuildVer">
    <vt:lpwstr>2052-1.7.0.2619</vt:lpwstr>
  </property>
</Properties>
</file>